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9"/>
  </p:handoutMasterIdLst>
  <p:sldIdLst>
    <p:sldId id="256" r:id="rId3"/>
    <p:sldId id="269" r:id="rId5"/>
    <p:sldId id="257" r:id="rId6"/>
    <p:sldId id="264" r:id="rId7"/>
    <p:sldId id="262" r:id="rId8"/>
    <p:sldId id="263" r:id="rId9"/>
    <p:sldId id="265" r:id="rId10"/>
    <p:sldId id="266" r:id="rId11"/>
    <p:sldId id="267" r:id="rId12"/>
    <p:sldId id="268" r:id="rId13"/>
    <p:sldId id="279" r:id="rId14"/>
    <p:sldId id="291" r:id="rId15"/>
    <p:sldId id="280" r:id="rId16"/>
    <p:sldId id="281" r:id="rId17"/>
    <p:sldId id="284" r:id="rId18"/>
    <p:sldId id="285" r:id="rId19"/>
    <p:sldId id="286" r:id="rId20"/>
    <p:sldId id="287" r:id="rId21"/>
    <p:sldId id="289" r:id="rId22"/>
    <p:sldId id="290" r:id="rId23"/>
    <p:sldId id="292" r:id="rId24"/>
    <p:sldId id="294" r:id="rId25"/>
    <p:sldId id="360" r:id="rId26"/>
    <p:sldId id="295" r:id="rId27"/>
    <p:sldId id="311" r:id="rId28"/>
    <p:sldId id="312" r:id="rId29"/>
    <p:sldId id="314" r:id="rId30"/>
    <p:sldId id="317" r:id="rId31"/>
    <p:sldId id="332" r:id="rId32"/>
    <p:sldId id="336" r:id="rId33"/>
    <p:sldId id="328" r:id="rId34"/>
    <p:sldId id="329" r:id="rId35"/>
    <p:sldId id="331" r:id="rId36"/>
    <p:sldId id="333" r:id="rId37"/>
    <p:sldId id="337" r:id="rId38"/>
    <p:sldId id="338" r:id="rId39"/>
    <p:sldId id="334" r:id="rId40"/>
    <p:sldId id="339" r:id="rId41"/>
    <p:sldId id="335" r:id="rId42"/>
    <p:sldId id="296" r:id="rId43"/>
    <p:sldId id="297" r:id="rId44"/>
    <p:sldId id="298" r:id="rId45"/>
    <p:sldId id="308" r:id="rId46"/>
    <p:sldId id="307" r:id="rId47"/>
    <p:sldId id="357" r:id="rId48"/>
    <p:sldId id="358" r:id="rId49"/>
    <p:sldId id="309" r:id="rId50"/>
    <p:sldId id="341" r:id="rId51"/>
    <p:sldId id="343" r:id="rId52"/>
    <p:sldId id="344" r:id="rId53"/>
    <p:sldId id="345" r:id="rId54"/>
    <p:sldId id="342" r:id="rId55"/>
    <p:sldId id="347" r:id="rId56"/>
    <p:sldId id="310" r:id="rId57"/>
    <p:sldId id="346" r:id="rId58"/>
    <p:sldId id="348" r:id="rId59"/>
    <p:sldId id="340" r:id="rId60"/>
    <p:sldId id="350" r:id="rId61"/>
    <p:sldId id="351" r:id="rId62"/>
    <p:sldId id="352" r:id="rId63"/>
    <p:sldId id="353" r:id="rId64"/>
    <p:sldId id="361" r:id="rId65"/>
    <p:sldId id="354" r:id="rId66"/>
    <p:sldId id="355" r:id="rId67"/>
    <p:sldId id="356" r:id="rId68"/>
    <p:sldId id="359" r:id="rId69"/>
    <p:sldId id="362" r:id="rId70"/>
    <p:sldId id="365" r:id="rId71"/>
    <p:sldId id="363" r:id="rId72"/>
    <p:sldId id="364" r:id="rId73"/>
    <p:sldId id="369" r:id="rId74"/>
    <p:sldId id="366" r:id="rId75"/>
    <p:sldId id="367" r:id="rId76"/>
    <p:sldId id="368" r:id="rId77"/>
    <p:sldId id="370" r:id="rId7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6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5.xml"/><Relationship Id="rId79" Type="http://schemas.openxmlformats.org/officeDocument/2006/relationships/handoutMaster" Target="handoutMasters/handoutMaster1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38.png"/><Relationship Id="rId1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3.png"/><Relationship Id="rId1" Type="http://schemas.openxmlformats.org/officeDocument/2006/relationships/image" Target="../media/image1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1255" y="1322705"/>
            <a:ext cx="9889490" cy="2186940"/>
          </a:xfrm>
        </p:spPr>
        <p:txBody>
          <a:bodyPr>
            <a:normAutofit fontScale="90000"/>
          </a:bodyPr>
          <a:p>
            <a:r>
              <a:rPr lang="zh-CN" altLang="en-US"/>
              <a:t>从稀疏数据结构到量化数据类型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14850" cy="2200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7785"/>
            <a:ext cx="3272155" cy="29902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175" y="4511040"/>
            <a:ext cx="3298825" cy="23469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444875" y="5131435"/>
            <a:ext cx="5301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本课涵盖：稀疏矩阵、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unordered_map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、空间稀疏网格、位运算、浮点的二进制格式、内存带宽优化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面向人群：图形学、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CFD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仿真、深度学习编程人员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135" y="163195"/>
            <a:ext cx="6335395" cy="17926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索性把</a:t>
            </a:r>
            <a:r>
              <a:rPr lang="zh-CN" altLang="en-US"/>
              <a:t>坐标和值打包成</a:t>
            </a:r>
            <a:r>
              <a:rPr lang="en-US" altLang="zh-CN"/>
              <a:t> tuple</a:t>
            </a:r>
            <a:r>
              <a:rPr lang="zh-CN" altLang="en-US"/>
              <a:t>，存储在</a:t>
            </a:r>
            <a:r>
              <a:rPr lang="en-US" altLang="zh-CN"/>
              <a:t> vector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2880995"/>
            <a:ext cx="5323205" cy="263461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83885" y="1160780"/>
            <a:ext cx="6508115" cy="5697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695" y="483870"/>
            <a:ext cx="1762125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按行压缩（</a:t>
            </a:r>
            <a:r>
              <a:rPr lang="en-US" altLang="zh-CN"/>
              <a:t>Compressed Row Storage</a:t>
            </a:r>
            <a:r>
              <a:rPr lang="zh-CN"/>
              <a:t>）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2404110"/>
            <a:ext cx="5469890" cy="350266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99430" y="1430655"/>
            <a:ext cx="6592570" cy="5427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40" y="594360"/>
            <a:ext cx="1704975" cy="4762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0"/>
            <a:ext cx="7463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http://www.netlib.org/linalg/html_templates/node91.html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按行压缩（</a:t>
            </a:r>
            <a:r>
              <a:rPr lang="en-US" altLang="zh-CN"/>
              <a:t>Compressed Row Storage</a:t>
            </a:r>
            <a:r>
              <a:rPr lang="zh-CN"/>
              <a:t>）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2404110"/>
            <a:ext cx="5469890" cy="350266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99430" y="1430655"/>
            <a:ext cx="6592570" cy="5427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40" y="594360"/>
            <a:ext cx="1704975" cy="4762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0"/>
            <a:ext cx="7463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http://www.netlib.org/linalg/html_templates/node91.html</a:t>
            </a:r>
            <a:endParaRPr lang="en-US"/>
          </a:p>
        </p:txBody>
      </p:sp>
      <p:pic>
        <p:nvPicPr>
          <p:cNvPr id="12" name="Content Placeholder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2701925"/>
            <a:ext cx="5181600" cy="25984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章：稀疏网格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稠密网格计算粒子经过的格点数量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787640" y="-13970"/>
            <a:ext cx="4404360" cy="6871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" y="1537335"/>
            <a:ext cx="6638925" cy="4953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23290" y="2620010"/>
            <a:ext cx="4629150" cy="27622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改用更小的</a:t>
            </a:r>
            <a:r>
              <a:rPr lang="en-US" altLang="zh-CN"/>
              <a:t> char </a:t>
            </a:r>
            <a:r>
              <a:rPr lang="zh-CN" altLang="en-US"/>
              <a:t>存储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787640" y="-13970"/>
            <a:ext cx="4404360" cy="6871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" y="1537335"/>
            <a:ext cx="6638925" cy="4953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9965" y="2643505"/>
            <a:ext cx="4495800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只用一个</a:t>
            </a:r>
            <a:r>
              <a:rPr lang="en-US" altLang="zh-CN"/>
              <a:t> bit </a:t>
            </a:r>
            <a:r>
              <a:rPr lang="zh-CN" altLang="en-US"/>
              <a:t>存储，一个</a:t>
            </a:r>
            <a:r>
              <a:rPr lang="en-US" altLang="zh-CN"/>
              <a:t> char </a:t>
            </a:r>
            <a:r>
              <a:rPr lang="zh-CN" altLang="en-US"/>
              <a:t>可以存储</a:t>
            </a:r>
            <a:r>
              <a:rPr lang="en-US" altLang="zh-CN"/>
              <a:t> 8 </a:t>
            </a:r>
            <a:r>
              <a:rPr lang="zh-CN" altLang="en-US"/>
              <a:t>个</a:t>
            </a:r>
            <a:r>
              <a:rPr lang="en-US" altLang="zh-CN"/>
              <a:t> bit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787640" y="-13970"/>
            <a:ext cx="4404360" cy="687197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7700" y="2711450"/>
            <a:ext cx="5181600" cy="2579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0" y="1655445"/>
            <a:ext cx="1571625" cy="4286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632710" y="3629660"/>
            <a:ext cx="1845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92045" y="4925060"/>
            <a:ext cx="213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92045" y="4565650"/>
            <a:ext cx="1845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95580" y="1520190"/>
            <a:ext cx="5621655" cy="515810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0" y="0"/>
            <a:ext cx="536575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240" y="909955"/>
            <a:ext cx="1704975" cy="4381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975485" y="2646680"/>
            <a:ext cx="3424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29410" y="4438650"/>
            <a:ext cx="22009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70330" y="5738495"/>
            <a:ext cx="1845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unordered_map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330960"/>
            <a:ext cx="4324350" cy="5527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389890"/>
            <a:ext cx="1704975" cy="4286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76900" y="1002665"/>
            <a:ext cx="6515100" cy="585533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047740" y="2774315"/>
            <a:ext cx="4639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unordered_map </a:t>
            </a:r>
            <a:r>
              <a:rPr lang="zh-CN" altLang="en-US"/>
              <a:t>按</a:t>
            </a:r>
            <a:r>
              <a:rPr lang="en-US" altLang="zh-CN"/>
              <a:t> 16x16 </a:t>
            </a:r>
            <a:r>
              <a:rPr lang="zh-CN" altLang="en-US"/>
              <a:t>分块存储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208405"/>
            <a:ext cx="4420235" cy="564959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96050" y="635"/>
            <a:ext cx="5695950" cy="6837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110" y="1584325"/>
            <a:ext cx="1790700" cy="4000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716645" y="2992120"/>
            <a:ext cx="2122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4491990"/>
            <a:ext cx="1021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375015" y="5981065"/>
            <a:ext cx="17545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章：稀疏矩阵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770" y="-302260"/>
            <a:ext cx="10515600" cy="1325563"/>
          </a:xfrm>
        </p:spPr>
        <p:txBody>
          <a:bodyPr/>
          <a:p>
            <a:r>
              <a:rPr lang="zh-CN" altLang="en-US"/>
              <a:t>在</a:t>
            </a:r>
            <a:r>
              <a:rPr lang="en-US" altLang="zh-CN"/>
              <a:t> 16x16 </a:t>
            </a:r>
            <a:r>
              <a:rPr lang="zh-CN" altLang="en-US"/>
              <a:t>分块的基础上，只用一个</a:t>
            </a:r>
            <a:r>
              <a:rPr lang="en-US" altLang="zh-CN"/>
              <a:t> bit </a:t>
            </a:r>
            <a:r>
              <a:rPr lang="zh-CN" altLang="en-US"/>
              <a:t>存储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663575"/>
            <a:ext cx="4869815" cy="6224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205" y="1412875"/>
            <a:ext cx="1809750" cy="4381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690485" y="-9525"/>
            <a:ext cx="4501515" cy="692594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370570" y="3801745"/>
            <a:ext cx="1513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597265" y="2897505"/>
            <a:ext cx="3475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章：位运算</a:t>
            </a:r>
            <a:endParaRPr lang="en-US" alt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稀疏</a:t>
            </a:r>
            <a:r>
              <a:rPr lang="zh-CN" altLang="en-US"/>
              <a:t>的好处：坐标可以是负数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365115" y="721995"/>
            <a:ext cx="6826885" cy="613600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145540"/>
            <a:ext cx="4490720" cy="5725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0" y="162560"/>
            <a:ext cx="1743075" cy="43815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917575" y="2428240"/>
            <a:ext cx="2240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图片解释稀疏的好处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6150" y="1825625"/>
            <a:ext cx="7378065" cy="43516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05685" y="5174615"/>
            <a:ext cx="1531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传统稠密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6338570" y="6280785"/>
            <a:ext cx="1913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无边界稀疏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但是分块存储时负数却导致出错了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73190" y="-6350"/>
            <a:ext cx="5718810" cy="6864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710" y="363220"/>
            <a:ext cx="3409950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/>
              <a:t>语言</a:t>
            </a:r>
            <a:r>
              <a:rPr lang="en-US" altLang="zh-CN"/>
              <a:t> </a:t>
            </a:r>
            <a:r>
              <a:rPr lang="en-US"/>
              <a:t>% </a:t>
            </a:r>
            <a:r>
              <a:rPr lang="zh-CN" altLang="en-US"/>
              <a:t>的特色：负数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7 % 4 = 3</a:t>
            </a:r>
            <a:endParaRPr lang="en-US"/>
          </a:p>
          <a:p>
            <a:r>
              <a:rPr lang="en-US"/>
              <a:t>-7 % 4 = -3</a:t>
            </a:r>
            <a:endParaRPr lang="en-US"/>
          </a:p>
          <a:p>
            <a:r>
              <a:rPr lang="zh-CN" altLang="en-US"/>
              <a:t>也就是说</a:t>
            </a:r>
            <a:r>
              <a:rPr lang="en-US" altLang="zh-CN"/>
              <a:t> a % b </a:t>
            </a:r>
            <a:r>
              <a:rPr lang="zh-CN" altLang="en-US"/>
              <a:t>如果</a:t>
            </a:r>
            <a:r>
              <a:rPr lang="en-US" altLang="zh-CN"/>
              <a:t> a </a:t>
            </a:r>
            <a:r>
              <a:rPr lang="zh-CN" altLang="en-US"/>
              <a:t>是负数，则得到的模也是负数。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29455" y="4265930"/>
            <a:ext cx="2857500" cy="1466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795" y="5187950"/>
            <a:ext cx="544830" cy="5448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Python </a:t>
            </a:r>
            <a:r>
              <a:rPr lang="zh-CN" altLang="en-US"/>
              <a:t>的</a:t>
            </a:r>
            <a:r>
              <a:rPr lang="en-US" altLang="zh-CN"/>
              <a:t> </a:t>
            </a:r>
            <a:r>
              <a:rPr lang="en-US"/>
              <a:t>% </a:t>
            </a:r>
            <a:r>
              <a:rPr lang="zh-CN" altLang="en-US"/>
              <a:t>就没问题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7 % 4 = 3</a:t>
            </a:r>
            <a:endParaRPr lang="en-US"/>
          </a:p>
          <a:p>
            <a:r>
              <a:rPr lang="en-US"/>
              <a:t>-7 % 4 = 1</a:t>
            </a:r>
            <a:endParaRPr lang="en-US"/>
          </a:p>
          <a:p>
            <a:r>
              <a:rPr lang="en-US" altLang="zh-CN"/>
              <a:t>Python </a:t>
            </a:r>
            <a:r>
              <a:rPr lang="zh-CN" altLang="en-US"/>
              <a:t>的模运算</a:t>
            </a:r>
            <a:r>
              <a:rPr lang="en-US" altLang="zh-CN"/>
              <a:t> a % b </a:t>
            </a:r>
            <a:r>
              <a:rPr lang="zh-CN" altLang="en-US"/>
              <a:t>的值始终是</a:t>
            </a:r>
            <a:r>
              <a:rPr lang="en-US" altLang="zh-CN"/>
              <a:t>[0, b)</a:t>
            </a:r>
            <a:r>
              <a:rPr lang="zh-CN" altLang="en-US"/>
              <a:t>区间内的正数，非常方便。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644380" y="5015230"/>
            <a:ext cx="1085850" cy="11620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对稀疏数据结构造成的问题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zh-CN" altLang="en-US"/>
              <a:t>如果这里的</a:t>
            </a:r>
            <a:r>
              <a:rPr lang="en-US" altLang="zh-CN"/>
              <a:t> x </a:t>
            </a:r>
            <a:r>
              <a:rPr lang="zh-CN" altLang="en-US"/>
              <a:t>是负数，则</a:t>
            </a:r>
            <a:r>
              <a:rPr lang="en-US" altLang="zh-CN"/>
              <a:t> x % B </a:t>
            </a:r>
            <a:r>
              <a:rPr lang="zh-CN" altLang="en-US"/>
              <a:t>也是负数，会造成对</a:t>
            </a:r>
            <a:r>
              <a:rPr lang="en-US" altLang="zh-CN"/>
              <a:t> m_block </a:t>
            </a:r>
            <a:r>
              <a:rPr lang="zh-CN" altLang="en-US"/>
              <a:t>的越界访问。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% </a:t>
            </a:r>
            <a:r>
              <a:rPr lang="zh-CN" altLang="en-US"/>
              <a:t>会返回负数对</a:t>
            </a:r>
            <a:r>
              <a:rPr lang="en-US" altLang="zh-CN"/>
              <a:t> CFD </a:t>
            </a:r>
            <a:r>
              <a:rPr lang="zh-CN" altLang="en-US"/>
              <a:t>用户来说是个很大的坑点，很多人想当然地用</a:t>
            </a:r>
            <a:r>
              <a:rPr lang="en-US" altLang="zh-CN"/>
              <a:t> % </a:t>
            </a:r>
            <a:r>
              <a:rPr lang="zh-CN" altLang="en-US"/>
              <a:t>做循环边界，然而这对负方向会不起作用。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67230" y="3712210"/>
            <a:ext cx="7617460" cy="123317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</a:t>
            </a:r>
            <a:r>
              <a:rPr lang="en-US"/>
              <a:t>(a % b + b) % b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620" y="1845945"/>
            <a:ext cx="5949315" cy="4098290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我看一些</a:t>
            </a:r>
            <a:r>
              <a:rPr lang="en-US" altLang="zh-CN">
                <a:sym typeface="+mn-ea"/>
              </a:rPr>
              <a:t> CFD </a:t>
            </a:r>
            <a:r>
              <a:rPr lang="zh-CN" altLang="en-US">
                <a:sym typeface="+mn-ea"/>
              </a:rPr>
              <a:t>用户喜欢写</a:t>
            </a:r>
            <a:r>
              <a:rPr lang="en-US" altLang="zh-CN">
                <a:sym typeface="+mn-ea"/>
              </a:rPr>
              <a:t> (a + b) % b </a:t>
            </a:r>
            <a:r>
              <a:rPr lang="zh-CN" altLang="en-US">
                <a:sym typeface="+mn-ea"/>
              </a:rPr>
              <a:t>做循环边界，从而避免负方向上出错。然而这还是避免不了</a:t>
            </a:r>
            <a:r>
              <a:rPr lang="en-US" altLang="zh-CN">
                <a:sym typeface="+mn-ea"/>
              </a:rPr>
              <a:t> a &lt; -b </a:t>
            </a:r>
            <a:r>
              <a:rPr lang="zh-CN" altLang="en-US">
                <a:sym typeface="+mn-ea"/>
              </a:rPr>
              <a:t>时的出错。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正确的写法是：(a % b + b) % b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如果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b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是常数且为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2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的幂次方，编译器会检测到，并替换为更高效的位运算，反而减少了计算量。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此外如果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b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一定是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 2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的幂次方，那么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 (unsigned)a % b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也可以（先转换成无符号的取模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）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。</a:t>
            </a:r>
            <a:endParaRPr lang="zh-CN" altLang="en-US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5820" y="4930775"/>
            <a:ext cx="480060" cy="6604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9895" y="3409315"/>
            <a:ext cx="3584575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高效的解决：位运算</a:t>
            </a:r>
            <a:r>
              <a:rPr lang="en-US" altLang="zh-CN"/>
              <a:t> &amp;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r>
              <a:rPr lang="zh-CN" altLang="en-US"/>
              <a:t>如果</a:t>
            </a:r>
            <a:r>
              <a:rPr lang="en-US" altLang="zh-CN"/>
              <a:t> b </a:t>
            </a:r>
            <a:r>
              <a:rPr lang="zh-CN" altLang="en-US"/>
              <a:t>是</a:t>
            </a:r>
            <a:r>
              <a:rPr lang="en-US" altLang="zh-CN"/>
              <a:t> 2 </a:t>
            </a:r>
            <a:r>
              <a:rPr lang="zh-CN" altLang="en-US"/>
              <a:t>的幂次方，即：</a:t>
            </a:r>
            <a:r>
              <a:rPr lang="en-US" altLang="zh-CN"/>
              <a:t>2, 4, 8, 16, 32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则：</a:t>
            </a:r>
            <a:r>
              <a:rPr lang="en-US" altLang="zh-CN"/>
              <a:t>a % b = a &amp; (b - 1)</a:t>
            </a:r>
            <a:endParaRPr lang="en-US" altLang="zh-CN"/>
          </a:p>
          <a:p>
            <a:r>
              <a:rPr lang="zh-CN" altLang="en-US"/>
              <a:t>比如</a:t>
            </a:r>
            <a:r>
              <a:rPr lang="en-US" altLang="zh-CN"/>
              <a:t> a % 8 </a:t>
            </a:r>
            <a:r>
              <a:rPr lang="zh-CN" altLang="en-US"/>
              <a:t>可以改成</a:t>
            </a:r>
            <a:r>
              <a:rPr lang="en-US" altLang="zh-CN"/>
              <a:t> a &amp; 7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56450" y="3415030"/>
            <a:ext cx="2831465" cy="1172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3744595"/>
            <a:ext cx="2779395" cy="28886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196080" y="4257675"/>
            <a:ext cx="42037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&amp;</a:t>
            </a:r>
            <a:endParaRPr lang="en-US" sz="2800"/>
          </a:p>
          <a:p>
            <a:endParaRPr lang="en-US" sz="2800"/>
          </a:p>
          <a:p>
            <a:r>
              <a:rPr lang="en-US" sz="1600"/>
              <a:t> </a:t>
            </a:r>
            <a:endParaRPr lang="en-US" sz="2800"/>
          </a:p>
          <a:p>
            <a:r>
              <a:rPr lang="en-US" sz="2800"/>
              <a:t>=</a:t>
            </a:r>
            <a:endParaRPr lang="en-US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稠密数组存储矩阵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72540" y="1962785"/>
            <a:ext cx="2990850" cy="40767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13375" y="1402080"/>
            <a:ext cx="6318250" cy="5198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50" y="591185"/>
            <a:ext cx="6619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8960" y="3559175"/>
            <a:ext cx="2741930" cy="3027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</a:t>
            </a:r>
            <a:r>
              <a:rPr lang="en-US" altLang="zh-CN"/>
              <a:t> &amp; </a:t>
            </a:r>
            <a:r>
              <a:rPr lang="zh-CN" altLang="en-US"/>
              <a:t>对负数的处理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956300" cy="4351655"/>
          </a:xfrm>
        </p:spPr>
        <p:txBody>
          <a:bodyPr/>
          <a:p>
            <a:r>
              <a:rPr lang="zh-CN"/>
              <a:t>使用位运算不仅更高效，还能够自动解决刚刚</a:t>
            </a:r>
            <a:r>
              <a:rPr lang="en-US" altLang="zh-CN"/>
              <a:t> % </a:t>
            </a:r>
            <a:r>
              <a:rPr lang="zh-CN" altLang="en-US"/>
              <a:t>会返回负数的问题：</a:t>
            </a:r>
            <a:endParaRPr lang="zh-CN" altLang="en-US"/>
          </a:p>
          <a:p>
            <a:r>
              <a:rPr lang="zh-CN" altLang="en-US"/>
              <a:t>（因为负数用补码表示，会直接把负号去掉）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56450" y="3415030"/>
            <a:ext cx="2831465" cy="117221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196080" y="4257675"/>
            <a:ext cx="42037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&amp;</a:t>
            </a:r>
            <a:endParaRPr lang="en-US" sz="2800"/>
          </a:p>
          <a:p>
            <a:endParaRPr lang="en-US" sz="2800"/>
          </a:p>
          <a:p>
            <a:r>
              <a:rPr lang="en-US" sz="1600"/>
              <a:t> </a:t>
            </a:r>
            <a:endParaRPr lang="en-US" sz="2800"/>
          </a:p>
          <a:p>
            <a:r>
              <a:rPr lang="en-US" sz="2800"/>
              <a:t>=</a:t>
            </a:r>
            <a:endParaRPr lang="en-US" sz="2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/>
              <a:t>语言</a:t>
            </a:r>
            <a:r>
              <a:rPr lang="en-US" altLang="zh-CN"/>
              <a:t> / </a:t>
            </a:r>
            <a:r>
              <a:rPr lang="zh-CN" altLang="en-US"/>
              <a:t>的特色：负数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/ 4 = 1</a:t>
            </a:r>
            <a:endParaRPr lang="en-US"/>
          </a:p>
          <a:p>
            <a:r>
              <a:rPr lang="en-US"/>
              <a:t>-7 / 4 = -1</a:t>
            </a:r>
            <a:endParaRPr lang="en-US"/>
          </a:p>
          <a:p>
            <a:r>
              <a:rPr lang="zh-CN" altLang="en-US"/>
              <a:t>也就是说</a:t>
            </a:r>
            <a:r>
              <a:rPr lang="en-US" altLang="zh-CN"/>
              <a:t> a / b</a:t>
            </a:r>
            <a:r>
              <a:rPr lang="zh-CN" altLang="en-US"/>
              <a:t>，如果</a:t>
            </a:r>
            <a:r>
              <a:rPr lang="en-US" altLang="zh-CN"/>
              <a:t> a </a:t>
            </a:r>
            <a:r>
              <a:rPr lang="zh-CN" altLang="en-US"/>
              <a:t>是负数，则是向下取整，如果</a:t>
            </a:r>
            <a:r>
              <a:rPr lang="en-US" altLang="zh-CN"/>
              <a:t> a </a:t>
            </a:r>
            <a:r>
              <a:rPr lang="zh-CN" altLang="en-US"/>
              <a:t>是正数，则是向上取整。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73270" y="4620260"/>
            <a:ext cx="23241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520" y="5370195"/>
            <a:ext cx="546735" cy="3460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Python </a:t>
            </a:r>
            <a:r>
              <a:rPr lang="zh-CN" altLang="en-US"/>
              <a:t>的</a:t>
            </a:r>
            <a:r>
              <a:rPr lang="en-US" altLang="zh-CN"/>
              <a:t> </a:t>
            </a:r>
            <a:r>
              <a:rPr lang="en-US"/>
              <a:t>//</a:t>
            </a:r>
            <a:r>
              <a:rPr lang="en-US"/>
              <a:t> </a:t>
            </a:r>
            <a:r>
              <a:rPr lang="zh-CN" altLang="en-US"/>
              <a:t>就没问题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// 4 = 1</a:t>
            </a:r>
            <a:endParaRPr lang="en-US"/>
          </a:p>
          <a:p>
            <a:r>
              <a:rPr lang="en-US"/>
              <a:t>-7 // 4 = -2</a:t>
            </a:r>
            <a:endParaRPr lang="en-US"/>
          </a:p>
          <a:p>
            <a:r>
              <a:rPr lang="en-US" altLang="zh-CN"/>
              <a:t>Python </a:t>
            </a:r>
            <a:r>
              <a:rPr lang="zh-CN" altLang="en-US"/>
              <a:t>的整除运算</a:t>
            </a:r>
            <a:r>
              <a:rPr lang="en-US" altLang="zh-CN"/>
              <a:t> a // b </a:t>
            </a:r>
            <a:r>
              <a:rPr lang="zh-CN" altLang="en-US"/>
              <a:t>的值始终是向下取整，非常方便。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430385" y="4549140"/>
            <a:ext cx="1359535" cy="14465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对稀疏数据结构造成的问题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zh-CN"/>
              <a:t>也就是说，如果</a:t>
            </a:r>
            <a:r>
              <a:rPr lang="en-US" altLang="zh-CN"/>
              <a:t> x </a:t>
            </a:r>
            <a:r>
              <a:rPr lang="zh-CN" altLang="en-US"/>
              <a:t>是</a:t>
            </a:r>
            <a:r>
              <a:rPr lang="en-US" altLang="zh-CN"/>
              <a:t> [-3,0] </a:t>
            </a:r>
            <a:r>
              <a:rPr lang="zh-CN" altLang="en-US"/>
              <a:t>则</a:t>
            </a:r>
            <a:r>
              <a:rPr lang="en-US" altLang="zh-CN"/>
              <a:t> x / B </a:t>
            </a:r>
            <a:r>
              <a:rPr lang="zh-CN" altLang="en-US"/>
              <a:t>会是</a:t>
            </a:r>
            <a:r>
              <a:rPr lang="en-US" altLang="zh-CN"/>
              <a:t> 0</a:t>
            </a:r>
            <a:r>
              <a:rPr lang="zh-CN" altLang="en-US"/>
              <a:t>，如果</a:t>
            </a:r>
            <a:r>
              <a:rPr lang="en-US" altLang="zh-CN"/>
              <a:t> x </a:t>
            </a:r>
            <a:r>
              <a:rPr lang="zh-CN" altLang="en-US"/>
              <a:t>是</a:t>
            </a:r>
            <a:r>
              <a:rPr lang="en-US" altLang="zh-CN"/>
              <a:t> [0,3] </a:t>
            </a:r>
            <a:r>
              <a:rPr lang="zh-CN" altLang="en-US"/>
              <a:t>则</a:t>
            </a:r>
            <a:r>
              <a:rPr lang="en-US" altLang="zh-CN"/>
              <a:t> x / B </a:t>
            </a:r>
            <a:r>
              <a:rPr lang="zh-CN" altLang="en-US"/>
              <a:t>也是</a:t>
            </a:r>
            <a:r>
              <a:rPr lang="en-US" altLang="zh-CN"/>
              <a:t> 0</a:t>
            </a:r>
            <a:r>
              <a:rPr lang="zh-CN" altLang="en-US"/>
              <a:t>。导致两个同时跑到一个</a:t>
            </a:r>
            <a:r>
              <a:rPr lang="en-US" altLang="zh-CN"/>
              <a:t> block </a:t>
            </a:r>
            <a:r>
              <a:rPr lang="zh-CN" altLang="en-US"/>
              <a:t>上去，会出错。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67230" y="3712210"/>
            <a:ext cx="7617460" cy="123317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高效的解决：位运算</a:t>
            </a:r>
            <a:r>
              <a:rPr lang="en-US" altLang="zh-CN"/>
              <a:t> &gt;&gt;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r>
              <a:rPr lang="zh-CN" altLang="en-US"/>
              <a:t>如果</a:t>
            </a:r>
            <a:r>
              <a:rPr lang="en-US" altLang="zh-CN"/>
              <a:t> b </a:t>
            </a:r>
            <a:r>
              <a:rPr lang="zh-CN" altLang="en-US"/>
              <a:t>是</a:t>
            </a:r>
            <a:r>
              <a:rPr lang="en-US" altLang="zh-CN"/>
              <a:t> 2 </a:t>
            </a:r>
            <a:r>
              <a:rPr lang="zh-CN" altLang="en-US"/>
              <a:t>的幂次方，即：</a:t>
            </a:r>
            <a:r>
              <a:rPr lang="en-US" altLang="zh-CN"/>
              <a:t>2, 4, 8, 16, 32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则：</a:t>
            </a:r>
            <a:r>
              <a:rPr lang="en-US" altLang="zh-CN"/>
              <a:t>a / pow(2,n) = a &gt;&gt; n</a:t>
            </a:r>
            <a:endParaRPr lang="en-US" altLang="zh-CN"/>
          </a:p>
          <a:p>
            <a:r>
              <a:rPr lang="zh-CN" altLang="en-US"/>
              <a:t>也就是说</a:t>
            </a:r>
            <a:r>
              <a:rPr lang="en-US" altLang="zh-CN"/>
              <a:t> a / b = a &gt;&gt; log2(b)</a:t>
            </a:r>
            <a:endParaRPr lang="en-US" altLang="zh-CN"/>
          </a:p>
          <a:p>
            <a:r>
              <a:rPr lang="zh-CN" altLang="en-US"/>
              <a:t>其中</a:t>
            </a:r>
            <a:r>
              <a:rPr lang="en-US" altLang="zh-CN"/>
              <a:t> log2 </a:t>
            </a:r>
            <a:r>
              <a:rPr lang="zh-CN" altLang="en-US"/>
              <a:t>表示取</a:t>
            </a:r>
            <a:r>
              <a:rPr lang="en-US" altLang="zh-CN"/>
              <a:t> 2 </a:t>
            </a:r>
            <a:r>
              <a:rPr lang="zh-CN" altLang="en-US"/>
              <a:t>的对数。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b=8</a:t>
            </a:r>
            <a:r>
              <a:rPr lang="zh-CN" altLang="en-US"/>
              <a:t>，则</a:t>
            </a:r>
            <a:r>
              <a:rPr lang="en-US" altLang="zh-CN"/>
              <a:t> log2(b)=3</a:t>
            </a:r>
            <a:r>
              <a:rPr lang="zh-CN" altLang="en-US"/>
              <a:t>，因为</a:t>
            </a:r>
            <a:r>
              <a:rPr lang="en-US" altLang="zh-CN"/>
              <a:t> 2^3 = b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比如</a:t>
            </a:r>
            <a:r>
              <a:rPr lang="en-US" altLang="zh-CN"/>
              <a:t> a % 8 </a:t>
            </a:r>
            <a:r>
              <a:rPr lang="zh-CN" altLang="en-US"/>
              <a:t>可以改成</a:t>
            </a:r>
            <a:r>
              <a:rPr lang="en-US" altLang="zh-CN"/>
              <a:t> a &gt;&gt; 3</a:t>
            </a:r>
            <a:r>
              <a:rPr lang="zh-CN" altLang="en-US"/>
              <a:t>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2670" y="844550"/>
            <a:ext cx="3038475" cy="21488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83905" y="1688465"/>
            <a:ext cx="10547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&gt;&gt; 2 =</a:t>
            </a:r>
            <a:endParaRPr lang="en-US" altLang="zh-CN" sz="2400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24420" y="3486785"/>
            <a:ext cx="2295525" cy="1028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235" y="5134610"/>
            <a:ext cx="246380" cy="3479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7750" y="875665"/>
            <a:ext cx="2857500" cy="2085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</a:t>
            </a:r>
            <a:r>
              <a:rPr lang="en-US" altLang="zh-CN"/>
              <a:t> &gt;&gt; </a:t>
            </a:r>
            <a:r>
              <a:rPr lang="zh-CN" altLang="en-US"/>
              <a:t>对负数的处理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pPr marL="0" indent="0">
              <a:buNone/>
            </a:pPr>
            <a:r>
              <a:rPr lang="en-US" altLang="zh-CN"/>
              <a:t>signed </a:t>
            </a:r>
            <a:r>
              <a:rPr lang="zh-CN" altLang="en-US"/>
              <a:t>类型的</a:t>
            </a:r>
            <a:r>
              <a:rPr lang="en-US" altLang="zh-CN"/>
              <a:t> &gt;&gt; n </a:t>
            </a:r>
            <a:r>
              <a:rPr lang="zh-CN" altLang="en-US"/>
              <a:t>会把最高位复制</a:t>
            </a:r>
            <a:r>
              <a:rPr lang="en-US" altLang="zh-CN"/>
              <a:t> n </a:t>
            </a:r>
            <a:r>
              <a:rPr lang="zh-CN" altLang="en-US"/>
              <a:t>次。</a:t>
            </a:r>
            <a:endParaRPr lang="zh-CN"/>
          </a:p>
          <a:p>
            <a:pPr marL="0" indent="0">
              <a:buNone/>
            </a:pPr>
            <a:r>
              <a:rPr lang="zh-CN"/>
              <a:t>因为补码的特性，这导致负数</a:t>
            </a:r>
            <a:r>
              <a:rPr lang="en-US" altLang="zh-CN"/>
              <a:t> &gt;&gt; </a:t>
            </a:r>
            <a:r>
              <a:rPr lang="zh-CN" altLang="en-US"/>
              <a:t>的结果仍是负数。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这样就实现了和</a:t>
            </a:r>
            <a:r>
              <a:rPr lang="en-US" altLang="zh-CN"/>
              <a:t> Python </a:t>
            </a:r>
            <a:r>
              <a:rPr lang="zh-CN" altLang="en-US"/>
              <a:t>一样的始终向下取整除法。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8383905" y="1688465"/>
            <a:ext cx="10547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&gt;&gt; 2 =</a:t>
            </a:r>
            <a:endParaRPr lang="en-US" altLang="zh-CN" sz="2400"/>
          </a:p>
        </p:txBody>
      </p:sp>
      <p:pic>
        <p:nvPicPr>
          <p:cNvPr id="9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24420" y="3486785"/>
            <a:ext cx="2295525" cy="1028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060" y="5063490"/>
            <a:ext cx="570230" cy="4597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5515" y="899795"/>
            <a:ext cx="3048000" cy="2038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unsigned </a:t>
            </a:r>
            <a:r>
              <a:rPr lang="zh-CN" altLang="en-US">
                <a:sym typeface="+mn-ea"/>
              </a:rPr>
              <a:t>类型的</a:t>
            </a:r>
            <a:r>
              <a:rPr lang="zh-CN" altLang="en-US"/>
              <a:t>位运算</a:t>
            </a:r>
            <a:r>
              <a:rPr lang="en-US" altLang="zh-CN"/>
              <a:t> &gt;&gt; </a:t>
            </a:r>
            <a:r>
              <a:rPr lang="zh-CN" altLang="en-US"/>
              <a:t>不一样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pPr marL="0" indent="0">
              <a:buNone/>
            </a:pPr>
            <a:r>
              <a:rPr lang="zh-CN" altLang="en-US"/>
              <a:t>而</a:t>
            </a:r>
            <a:r>
              <a:rPr lang="en-US" altLang="zh-CN"/>
              <a:t> unsigned </a:t>
            </a:r>
            <a:r>
              <a:rPr lang="zh-CN" altLang="en-US"/>
              <a:t>类型的</a:t>
            </a:r>
            <a:r>
              <a:rPr lang="en-US" altLang="zh-CN"/>
              <a:t> &gt;&gt; n </a:t>
            </a:r>
            <a:r>
              <a:rPr lang="zh-CN" altLang="en-US"/>
              <a:t>会不会复制最高位，只是单纯的位移，这会导致负数的符号位单独被位移，补码失效，造成结果不对。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unsigned </a:t>
            </a:r>
            <a:r>
              <a:rPr lang="zh-CN" altLang="en-US"/>
              <a:t>类型的</a:t>
            </a:r>
            <a:r>
              <a:rPr lang="en-US" altLang="zh-CN"/>
              <a:t> &gt;&gt; </a:t>
            </a:r>
            <a:r>
              <a:rPr lang="zh-CN" altLang="en-US"/>
              <a:t>会生成</a:t>
            </a:r>
            <a:r>
              <a:rPr lang="en-US" altLang="zh-CN"/>
              <a:t> shr </a:t>
            </a:r>
            <a:r>
              <a:rPr lang="zh-CN" altLang="en-US"/>
              <a:t>指令，</a:t>
            </a:r>
            <a:r>
              <a:rPr lang="en-US" altLang="zh-CN"/>
              <a:t>signed </a:t>
            </a:r>
            <a:r>
              <a:rPr lang="zh-CN" altLang="en-US"/>
              <a:t>类型的</a:t>
            </a:r>
            <a:r>
              <a:rPr lang="en-US" altLang="zh-CN"/>
              <a:t> &gt;&gt; </a:t>
            </a:r>
            <a:r>
              <a:rPr lang="zh-CN" altLang="en-US"/>
              <a:t>会生成</a:t>
            </a:r>
            <a:r>
              <a:rPr lang="en-US" altLang="zh-CN"/>
              <a:t> sar </a:t>
            </a:r>
            <a:r>
              <a:rPr lang="zh-CN" altLang="en-US"/>
              <a:t>指令。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我们需要负方向无限延伸的稀疏数据结果，那就只要</a:t>
            </a:r>
            <a:r>
              <a:rPr lang="en-US" altLang="zh-CN"/>
              <a:t> signed </a:t>
            </a:r>
            <a:r>
              <a:rPr lang="zh-CN" altLang="en-US"/>
              <a:t>那个就行。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8383905" y="1688465"/>
            <a:ext cx="10547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&gt;&gt; 2 =</a:t>
            </a:r>
            <a:endParaRPr lang="en-US" altLang="zh-CN" sz="24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71665" y="3515360"/>
            <a:ext cx="3200400" cy="971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245" y="5243195"/>
            <a:ext cx="1382395" cy="3086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没有重合时可以用高效的加法：位运算</a:t>
            </a:r>
            <a:r>
              <a:rPr lang="en-US" altLang="zh-CN"/>
              <a:t> |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如果可以保证</a:t>
            </a:r>
            <a:r>
              <a:rPr lang="en-US" altLang="zh-CN"/>
              <a:t> a </a:t>
            </a:r>
            <a:r>
              <a:rPr lang="zh-CN" altLang="en-US"/>
              <a:t>和</a:t>
            </a:r>
            <a:r>
              <a:rPr lang="en-US" altLang="zh-CN"/>
              <a:t> b </a:t>
            </a:r>
            <a:r>
              <a:rPr lang="zh-CN" altLang="en-US"/>
              <a:t>满足</a:t>
            </a:r>
            <a:r>
              <a:rPr lang="en-US" altLang="zh-CN"/>
              <a:t> a &amp; b = 0</a:t>
            </a:r>
            <a:r>
              <a:rPr lang="zh-CN" altLang="en-US"/>
              <a:t>，如：</a:t>
            </a:r>
            <a:endParaRPr lang="zh-CN" altLang="en-US"/>
          </a:p>
          <a:p>
            <a:r>
              <a:rPr lang="en-US" altLang="zh-CN" b="1"/>
              <a:t>1011</a:t>
            </a:r>
            <a:r>
              <a:rPr lang="en-US" altLang="zh-CN"/>
              <a:t>000 </a:t>
            </a:r>
            <a:r>
              <a:rPr lang="zh-CN" altLang="en-US"/>
              <a:t>和</a:t>
            </a:r>
            <a:r>
              <a:rPr lang="en-US" altLang="zh-CN"/>
              <a:t> 0000</a:t>
            </a:r>
            <a:r>
              <a:rPr lang="en-US" altLang="zh-CN" b="1"/>
              <a:t>110</a:t>
            </a:r>
            <a:endParaRPr lang="en-US" altLang="zh-CN"/>
          </a:p>
          <a:p>
            <a:r>
              <a:rPr lang="zh-CN" altLang="en-US"/>
              <a:t>则：</a:t>
            </a:r>
            <a:r>
              <a:rPr lang="en-US" altLang="zh-CN"/>
              <a:t>a + b = a | b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21120" y="3267075"/>
            <a:ext cx="4301490" cy="1468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85" y="4107180"/>
            <a:ext cx="2598420" cy="27508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703955" y="4765675"/>
            <a:ext cx="471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|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3676015" y="5704840"/>
            <a:ext cx="421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=</a:t>
            </a: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</a:t>
            </a:r>
            <a:r>
              <a:rPr lang="en-US" altLang="zh-CN"/>
              <a:t> &lt;&lt;</a:t>
            </a:r>
            <a:r>
              <a:rPr lang="zh-CN" altLang="en-US"/>
              <a:t>：快速计算</a:t>
            </a:r>
            <a:r>
              <a:rPr lang="en-US" altLang="zh-CN"/>
              <a:t> </a:t>
            </a:r>
            <a:r>
              <a:rPr lang="en-US"/>
              <a:t>2 </a:t>
            </a:r>
            <a:r>
              <a:rPr lang="zh-CN" altLang="en-US"/>
              <a:t>的幂次方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01435" cy="4591050"/>
          </a:xfrm>
        </p:spPr>
        <p:txBody>
          <a:bodyPr>
            <a:normAutofit lnSpcReduction="10000"/>
          </a:bodyPr>
          <a:p>
            <a:r>
              <a:rPr lang="en-US"/>
              <a:t>pow(2,n) = 1 </a:t>
            </a:r>
            <a:r>
              <a:rPr lang="en-US" altLang="zh-CN"/>
              <a:t>&lt;&lt; n</a:t>
            </a:r>
            <a:endParaRPr lang="en-US" altLang="zh-CN"/>
          </a:p>
          <a:p>
            <a:r>
              <a:rPr lang="en-US" altLang="zh-CN"/>
              <a:t>pow(2,n+1) = 2 &lt;&lt; n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以后你们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CFDer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不要再让我看见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pow(2,n)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或者至少用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powf(2,n)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也比这好点吧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3458210"/>
            <a:ext cx="2362200" cy="1085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605" y="5111750"/>
            <a:ext cx="244475" cy="334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810" y="3298825"/>
            <a:ext cx="2857500" cy="19526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454400" y="3961130"/>
            <a:ext cx="13474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200"/>
              <a:t>&lt;&lt; 2 =</a:t>
            </a:r>
            <a:endParaRPr lang="en-US" sz="3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位运算总结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&gt;&gt; n </a:t>
            </a:r>
            <a:r>
              <a:rPr lang="zh-CN" altLang="en-US"/>
              <a:t>可以取出</a:t>
            </a:r>
            <a:r>
              <a:rPr lang="en-US" altLang="zh-CN"/>
              <a:t> a </a:t>
            </a:r>
            <a:r>
              <a:rPr lang="zh-CN" altLang="en-US"/>
              <a:t>的</a:t>
            </a:r>
            <a:r>
              <a:rPr lang="zh-CN" altLang="en-US" b="1"/>
              <a:t>高</a:t>
            </a:r>
            <a:r>
              <a:rPr lang="en-US" altLang="zh-CN" b="1"/>
              <a:t> 32-n </a:t>
            </a:r>
            <a:r>
              <a:rPr lang="zh-CN" altLang="en-US" b="1"/>
              <a:t>位</a:t>
            </a:r>
            <a:endParaRPr lang="zh-CN" altLang="en-US"/>
          </a:p>
          <a:p>
            <a:r>
              <a:rPr lang="en-US" altLang="zh-CN"/>
              <a:t>a &amp; ((1 &lt;&lt; n) - 1) </a:t>
            </a:r>
            <a:r>
              <a:rPr lang="zh-CN" altLang="en-US"/>
              <a:t>可以取出</a:t>
            </a:r>
            <a:r>
              <a:rPr lang="en-US" altLang="zh-CN"/>
              <a:t> a </a:t>
            </a:r>
            <a:r>
              <a:rPr lang="zh-CN" altLang="en-US"/>
              <a:t>的</a:t>
            </a:r>
            <a:r>
              <a:rPr lang="zh-CN" altLang="en-US" b="1"/>
              <a:t>低</a:t>
            </a:r>
            <a:r>
              <a:rPr lang="en-US" altLang="zh-CN" b="1"/>
              <a:t> n </a:t>
            </a:r>
            <a:r>
              <a:rPr lang="zh-CN" altLang="en-US" b="1"/>
              <a:t>位</a:t>
            </a:r>
            <a:endParaRPr lang="zh-CN" altLang="en-US"/>
          </a:p>
          <a:p>
            <a:r>
              <a:rPr lang="en-US" altLang="zh-CN"/>
              <a:t>(a &gt;&gt; n) | (b &amp; ((1 &lt;&lt; n) - 1)) </a:t>
            </a:r>
            <a:r>
              <a:rPr lang="zh-CN" altLang="en-US"/>
              <a:t>可以取出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的高</a:t>
            </a:r>
            <a:r>
              <a:rPr lang="en-US" altLang="zh-CN">
                <a:sym typeface="+mn-ea"/>
              </a:rPr>
              <a:t> 32-n </a:t>
            </a:r>
            <a:r>
              <a:rPr lang="zh-CN" altLang="en-US">
                <a:sym typeface="+mn-ea"/>
              </a:rPr>
              <a:t>位，</a:t>
            </a:r>
            <a:r>
              <a:rPr lang="en-US" altLang="zh-CN">
                <a:sym typeface="+mn-ea"/>
              </a:rPr>
              <a:t>b </a:t>
            </a:r>
            <a:r>
              <a:rPr lang="zh-CN" altLang="en-US">
                <a:sym typeface="+mn-ea"/>
              </a:rPr>
              <a:t>的低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位，</a:t>
            </a:r>
            <a:r>
              <a:rPr lang="zh-CN" altLang="en-US" b="1">
                <a:sym typeface="+mn-ea"/>
              </a:rPr>
              <a:t>组合成一个</a:t>
            </a:r>
            <a:r>
              <a:rPr lang="en-US" altLang="zh-CN" b="1">
                <a:sym typeface="+mn-ea"/>
              </a:rPr>
              <a:t> 32 </a:t>
            </a:r>
            <a:r>
              <a:rPr lang="zh-CN" altLang="en-US" b="1">
                <a:sym typeface="+mn-ea"/>
              </a:rPr>
              <a:t>位</a:t>
            </a:r>
            <a:r>
              <a:rPr lang="zh-CN" altLang="en-US">
                <a:sym typeface="+mn-ea"/>
              </a:rPr>
              <a:t>的整数。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foreach </a:t>
            </a:r>
            <a:r>
              <a:rPr lang="zh-CN" altLang="en-US"/>
              <a:t>包装一下枚举的过程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9015" y="2038985"/>
            <a:ext cx="4457700" cy="39243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7400" y="1278890"/>
            <a:ext cx="6166485" cy="541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10" y="605790"/>
            <a:ext cx="6619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解决：</a:t>
            </a:r>
            <a:r>
              <a:rPr lang="en-US" altLang="zh-CN"/>
              <a:t>&amp; </a:t>
            </a:r>
            <a:r>
              <a:rPr lang="zh-CN" altLang="en-US"/>
              <a:t>替代</a:t>
            </a:r>
            <a:r>
              <a:rPr lang="en-US" altLang="zh-CN"/>
              <a:t> %</a:t>
            </a:r>
            <a:r>
              <a:rPr lang="zh-CN" altLang="en-US"/>
              <a:t>，</a:t>
            </a:r>
            <a:r>
              <a:rPr lang="en-US" altLang="zh-CN"/>
              <a:t>&gt;&gt; </a:t>
            </a:r>
            <a:r>
              <a:rPr lang="zh-CN" altLang="en-US"/>
              <a:t>替代</a:t>
            </a:r>
            <a:r>
              <a:rPr lang="en-US" altLang="zh-CN"/>
              <a:t> /</a:t>
            </a:r>
            <a:r>
              <a:rPr lang="zh-CN" altLang="en-US"/>
              <a:t>，</a:t>
            </a:r>
            <a:r>
              <a:rPr lang="en-US" altLang="zh-CN"/>
              <a:t>| </a:t>
            </a:r>
            <a:r>
              <a:rPr lang="zh-CN" altLang="en-US"/>
              <a:t>替代</a:t>
            </a:r>
            <a:r>
              <a:rPr lang="en-US" altLang="zh-CN"/>
              <a:t> +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5" y="1659890"/>
            <a:ext cx="1809750" cy="457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974715" y="73660"/>
            <a:ext cx="6217285" cy="678434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180195" y="3208020"/>
            <a:ext cx="1715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23580" y="3836035"/>
            <a:ext cx="1465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714615" y="6052185"/>
            <a:ext cx="2745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块编号直接为对齐的坐标，</a:t>
            </a:r>
            <a:r>
              <a:rPr lang="en-US" altLang="zh-CN"/>
              <a:t>&lt;&lt; </a:t>
            </a:r>
            <a:r>
              <a:rPr lang="zh-CN" altLang="en-US"/>
              <a:t>改成</a:t>
            </a:r>
            <a:r>
              <a:rPr lang="en-US" altLang="zh-CN"/>
              <a:t> &amp; </a:t>
            </a:r>
            <a:r>
              <a:rPr lang="zh-CN" altLang="en-US"/>
              <a:t>和</a:t>
            </a:r>
            <a:r>
              <a:rPr lang="en-US" altLang="zh-CN"/>
              <a:t> ~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965960"/>
            <a:ext cx="1838325" cy="4286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86880" y="-20320"/>
            <a:ext cx="5405120" cy="68783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022205" y="3182620"/>
            <a:ext cx="1630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50275" y="6090285"/>
            <a:ext cx="1200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022205" y="4456430"/>
            <a:ext cx="1630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585585" y="-2540"/>
            <a:ext cx="5606415" cy="6900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自动推算</a:t>
            </a:r>
            <a:r>
              <a:rPr lang="en-US" altLang="zh-CN"/>
              <a:t> B </a:t>
            </a:r>
            <a:r>
              <a:rPr lang="zh-CN" altLang="en-US"/>
              <a:t>和</a:t>
            </a:r>
            <a:r>
              <a:rPr lang="en-US" altLang="zh-CN"/>
              <a:t> Bmask</a:t>
            </a:r>
            <a:r>
              <a:rPr lang="zh-CN" altLang="en-US"/>
              <a:t>，顺便扁平化</a:t>
            </a:r>
            <a:r>
              <a:rPr lang="en-US" altLang="zh-CN"/>
              <a:t> Block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55" y="1947545"/>
            <a:ext cx="1828800" cy="4286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0575925" y="6063615"/>
            <a:ext cx="1494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0720" y="1737995"/>
            <a:ext cx="10248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300720" y="1584325"/>
            <a:ext cx="11290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章：多层稀疏</a:t>
            </a:r>
            <a:endParaRPr lang="en-US" altLang="zh-C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用一个指针的数组来表示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256780" y="7620"/>
            <a:ext cx="4935220" cy="6850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80" y="1845945"/>
            <a:ext cx="1704975" cy="4381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328420"/>
            <a:ext cx="4415155" cy="552958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529830" y="2026920"/>
            <a:ext cx="2391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90635" y="833755"/>
            <a:ext cx="8401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90635" y="258445"/>
            <a:ext cx="7505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676640" y="2464435"/>
            <a:ext cx="3444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233410" y="2901950"/>
            <a:ext cx="2377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676640" y="3463925"/>
            <a:ext cx="3444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760335" y="3919220"/>
            <a:ext cx="2377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327390" y="5206365"/>
            <a:ext cx="86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564370" y="4942840"/>
            <a:ext cx="2096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图片解释：指针数组的原理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3200" y="1543685"/>
            <a:ext cx="8864600" cy="49161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063365" y="1965325"/>
            <a:ext cx="402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1  nul nul  2    3  nul nul nul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图片解释：指针数组的稀疏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60800" y="1825625"/>
            <a:ext cx="40887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unordered_map </a:t>
            </a:r>
            <a:r>
              <a:rPr lang="zh-CN" altLang="en-US"/>
              <a:t>作为顶层，指针作为中层，稠密数组作为底层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99845"/>
            <a:ext cx="10865485" cy="5295900"/>
          </a:xfrm>
        </p:spPr>
        <p:txBody>
          <a:bodyPr/>
          <a:p>
            <a:r>
              <a:rPr lang="zh-CN" altLang="en-US"/>
              <a:t>实现稀疏的方法有：</a:t>
            </a:r>
            <a:endParaRPr lang="zh-CN" altLang="en-US"/>
          </a:p>
          <a:p>
            <a:r>
              <a:rPr lang="en-US" altLang="zh-CN"/>
              <a:t>hash </a:t>
            </a:r>
            <a:r>
              <a:rPr lang="zh-CN" altLang="en-US"/>
              <a:t>哈希（</a:t>
            </a:r>
            <a:r>
              <a:rPr lang="zh-CN" altLang="en-US">
                <a:sym typeface="+mn-ea"/>
              </a:rPr>
              <a:t>本例中的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unordered_map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pointer </a:t>
            </a:r>
            <a:r>
              <a:rPr lang="zh-CN" altLang="en-US"/>
              <a:t>指针（</a:t>
            </a:r>
            <a:r>
              <a:rPr lang="zh-CN" altLang="en-US">
                <a:sym typeface="+mn-ea"/>
              </a:rPr>
              <a:t>本例中的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Block1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dense </a:t>
            </a:r>
            <a:r>
              <a:rPr lang="zh-CN" altLang="en-US"/>
              <a:t>稠密（本例中的</a:t>
            </a:r>
            <a:r>
              <a:rPr lang="en-US" altLang="zh-CN"/>
              <a:t> Block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他们之间可以相互组合，形成更复杂的稀疏数据结构。</a:t>
            </a:r>
            <a:endParaRPr lang="zh-CN" altLang="en-US"/>
          </a:p>
          <a:p>
            <a:r>
              <a:rPr lang="zh-CN" altLang="en-US"/>
              <a:t>下面这个例子中的稀疏数据结构，用这种语言可以表示为</a:t>
            </a:r>
            <a:r>
              <a:rPr lang="en-US" altLang="zh-CN"/>
              <a:t> hash().pointer(11).dense(8)</a:t>
            </a:r>
            <a:r>
              <a:rPr lang="zh-CN" altLang="en-US"/>
              <a:t>。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380740" y="4838700"/>
            <a:ext cx="5885180" cy="190627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29400" y="1311275"/>
            <a:ext cx="3885565" cy="538099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61455" y="1235075"/>
            <a:ext cx="4020820" cy="55327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改用</a:t>
            </a:r>
            <a:r>
              <a:rPr lang="en-US" altLang="zh-CN"/>
              <a:t> 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1750" y="2188210"/>
            <a:ext cx="5181600" cy="3625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555" y="506095"/>
            <a:ext cx="1514475" cy="48577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8660" y="1421130"/>
            <a:ext cx="5979795" cy="517017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64300" y="665480"/>
            <a:ext cx="4807585" cy="60833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54900" y="-9525"/>
            <a:ext cx="4737100" cy="68675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19700" y="1551305"/>
            <a:ext cx="6705600" cy="4899660"/>
          </a:xfrm>
          <a:prstGeom prst="rect">
            <a:avLst/>
          </a:prstGeom>
        </p:spPr>
      </p:pic>
      <p:sp>
        <p:nvSpPr>
          <p:cNvPr id="9" name="Content Placeholder 8"/>
          <p:cNvSpPr/>
          <p:nvPr>
            <p:ph sz="half" idx="1"/>
          </p:nvPr>
        </p:nvSpPr>
        <p:spPr>
          <a:xfrm>
            <a:off x="146685" y="1824990"/>
            <a:ext cx="5181600" cy="4351338"/>
          </a:xfrm>
        </p:spPr>
        <p:txBody>
          <a:bodyPr/>
          <a:p>
            <a:r>
              <a:rPr lang="zh-CN" altLang="en-US">
                <a:sym typeface="+mn-ea"/>
              </a:rPr>
              <a:t>这样就封装好了，通过模板的方式实现了自定义的稀疏数据结构：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hash().pointer(11).dense(8)</a:t>
            </a:r>
            <a:endParaRPr lang="zh-CN" altLang="en-US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5" y="858520"/>
            <a:ext cx="17240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开源的体素处理库：</a:t>
            </a:r>
            <a:r>
              <a:rPr lang="en-US" altLang="zh-CN"/>
              <a:t>OpenVDB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OpenVDB </a:t>
            </a:r>
            <a:r>
              <a:rPr lang="zh-CN" altLang="en-US"/>
              <a:t>的稀疏体积，可以存储符号距离场</a:t>
            </a:r>
            <a:r>
              <a:rPr lang="en-US" altLang="zh-CN"/>
              <a:t>(SDF)</a:t>
            </a:r>
            <a:r>
              <a:rPr lang="zh-CN" altLang="en-US"/>
              <a:t>，也可以存储烟雾仿真的结果等。</a:t>
            </a:r>
            <a:endParaRPr lang="zh-CN" altLang="en-US"/>
          </a:p>
          <a:p>
            <a:r>
              <a:rPr lang="zh-CN" altLang="en-US"/>
              <a:t>据张心欣说，</a:t>
            </a:r>
            <a:r>
              <a:rPr lang="en-US" altLang="zh-CN"/>
              <a:t>OpenVDB </a:t>
            </a:r>
            <a:r>
              <a:rPr lang="zh-CN" altLang="en-US"/>
              <a:t>赢得了奥斯卡奖。</a:t>
            </a:r>
            <a:endParaRPr lang="zh-CN" altLang="en-US"/>
          </a:p>
          <a:p>
            <a:r>
              <a:rPr lang="zh-CN" altLang="en-US"/>
              <a:t>因为他经常用在影视特效中，主要是符号距离场有时比</a:t>
            </a:r>
            <a:r>
              <a:rPr lang="en-US" altLang="zh-CN"/>
              <a:t> mesh </a:t>
            </a:r>
            <a:r>
              <a:rPr lang="zh-CN" altLang="en-US"/>
              <a:t>处理起来方便很多。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1353820"/>
            <a:ext cx="5573395" cy="512699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OpenVDB </a:t>
            </a:r>
            <a:r>
              <a:rPr lang="zh-CN" altLang="en-US"/>
              <a:t>的设计：如果用</a:t>
            </a:r>
            <a:r>
              <a:rPr lang="en-US" altLang="zh-CN"/>
              <a:t> SNode </a:t>
            </a:r>
            <a:r>
              <a:rPr lang="zh-CN" altLang="en-US"/>
              <a:t>来表示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hash().pointer(5).pointer(4).dense(3)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0425" y="1714500"/>
            <a:ext cx="4981575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55" y="2234565"/>
            <a:ext cx="5059680" cy="462343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ZENO </a:t>
            </a:r>
            <a:r>
              <a:rPr lang="zh-CN" altLang="en-US"/>
              <a:t>中就大量使用了</a:t>
            </a:r>
            <a:r>
              <a:rPr lang="en-US" altLang="zh-CN"/>
              <a:t> OpenVDB</a:t>
            </a:r>
            <a:r>
              <a:rPr lang="zh-CN" altLang="en-US"/>
              <a:t>，并且以节点的形式提供给用户调用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245" y="1584325"/>
            <a:ext cx="10515600" cy="4351338"/>
          </a:xfrm>
        </p:spPr>
        <p:txBody>
          <a:bodyPr/>
          <a:p>
            <a:r>
              <a:rPr lang="en-US"/>
              <a:t>github.com/zenustech/zeno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745" y="2057400"/>
            <a:ext cx="5566410" cy="467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60" y="2293620"/>
            <a:ext cx="5518785" cy="316674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ZENO </a:t>
            </a:r>
            <a:r>
              <a:rPr lang="zh-CN" altLang="en-US"/>
              <a:t>中的流体仿真，就是基于</a:t>
            </a:r>
            <a:r>
              <a:rPr lang="en-US" altLang="zh-CN"/>
              <a:t> OpenVDB </a:t>
            </a:r>
            <a:r>
              <a:rPr lang="zh-CN" altLang="en-US"/>
              <a:t>的稀疏体积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245" y="1584325"/>
            <a:ext cx="10515600" cy="4351338"/>
          </a:xfrm>
        </p:spPr>
        <p:txBody>
          <a:bodyPr/>
          <a:p>
            <a:r>
              <a:rPr lang="en-US"/>
              <a:t>github.com/zenustech/zeno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7130" y="2295525"/>
            <a:ext cx="8162925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章：量化整型</a:t>
            </a:r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int</a:t>
            </a:r>
            <a:r>
              <a:rPr lang="zh-CN" altLang="en-US"/>
              <a:t>：每个占据</a:t>
            </a:r>
            <a:r>
              <a:rPr lang="en-US" altLang="zh-CN"/>
              <a:t>4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记得我第七课说过，一个简单的循环体往往会导致内存成为瓶颈（</a:t>
            </a:r>
            <a:r>
              <a:rPr lang="en-US" altLang="zh-CN"/>
              <a:t>memory-bound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右边就是一个很好的例子。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92875" y="2295525"/>
            <a:ext cx="4159250" cy="3411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55" y="5478780"/>
            <a:ext cx="160972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int64_t</a:t>
            </a:r>
            <a:r>
              <a:rPr lang="zh-CN" altLang="en-US"/>
              <a:t>：每个占据</a:t>
            </a:r>
            <a:r>
              <a:rPr lang="en-US" altLang="zh-CN"/>
              <a:t>8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 altLang="en-US"/>
              <a:t>如果用更大的数据类型，用时会直接提升两倍！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i % 2 </a:t>
            </a:r>
            <a:r>
              <a:rPr lang="zh-CN" altLang="en-US"/>
              <a:t>的计算时间，完全隐藏在内存的超高延迟里了。</a:t>
            </a:r>
            <a:endParaRPr lang="zh-CN" altLang="en-US"/>
          </a:p>
          <a:p>
            <a:r>
              <a:rPr lang="zh-CN" altLang="en-US"/>
              <a:t>可见，当数据量足够大，计算量却不多时，读写数据量的大小唯一决定着你的性能。</a:t>
            </a:r>
            <a:endParaRPr lang="zh-CN" altLang="en-US"/>
          </a:p>
          <a:p>
            <a:r>
              <a:rPr lang="zh-CN" altLang="en-US"/>
              <a:t>特别是并行以后，计算量可以被并行加速，而访存却不行。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28790" y="2548255"/>
            <a:ext cx="3486150" cy="2905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15" y="5523230"/>
            <a:ext cx="1619250" cy="2000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分离</a:t>
            </a:r>
            <a:r>
              <a:rPr lang="en-US" altLang="zh-CN"/>
              <a:t> read/write/create </a:t>
            </a:r>
            <a:r>
              <a:rPr lang="zh-CN" altLang="en-US"/>
              <a:t>三种访问模式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9440" y="1250950"/>
            <a:ext cx="6297295" cy="548068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095375"/>
            <a:ext cx="4525010" cy="5762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430" y="560705"/>
            <a:ext cx="150495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int8_t</a:t>
            </a:r>
            <a:r>
              <a:rPr lang="zh-CN" altLang="en-US"/>
              <a:t>：每个占据</a:t>
            </a:r>
            <a:r>
              <a:rPr lang="en-US" altLang="zh-CN"/>
              <a:t>1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/>
              <a:t>因此我们可以把数据类型变小，这样所需的内存量就变小，从而内存带宽也可以减小！</a:t>
            </a:r>
            <a:endParaRPr lang="zh-CN"/>
          </a:p>
          <a:p>
            <a:r>
              <a:rPr lang="zh-CN"/>
              <a:t>对于右边这种内存瓶颈的循环体，从</a:t>
            </a:r>
            <a:r>
              <a:rPr lang="en-US" altLang="zh-CN"/>
              <a:t>4</a:t>
            </a:r>
            <a:r>
              <a:rPr lang="zh-CN" altLang="en-US"/>
              <a:t>字节的</a:t>
            </a:r>
            <a:r>
              <a:rPr lang="en-US" altLang="zh-CN"/>
              <a:t>int</a:t>
            </a:r>
            <a:r>
              <a:rPr lang="zh-CN" altLang="en-US"/>
              <a:t>改成</a:t>
            </a:r>
            <a:r>
              <a:rPr lang="en-US" altLang="zh-CN"/>
              <a:t>int8_t</a:t>
            </a:r>
            <a:r>
              <a:rPr lang="zh-CN" altLang="en-US"/>
              <a:t>，理论上可以增加</a:t>
            </a:r>
            <a:r>
              <a:rPr lang="en-US" altLang="zh-CN"/>
              <a:t>4</a:t>
            </a:r>
            <a:r>
              <a:rPr lang="zh-CN" altLang="en-US"/>
              <a:t>倍速度！</a:t>
            </a:r>
            <a:endParaRPr lang="zh-CN" altLang="en-US"/>
          </a:p>
          <a:p>
            <a:r>
              <a:rPr lang="zh-CN" altLang="en-US"/>
              <a:t>这就是量化数据类型的思想，把占空间大的数据类型转换成较小的（损失一定精度，换来性能）。</a:t>
            </a:r>
            <a:endParaRPr lang="zh-CN" altLang="en-US"/>
          </a:p>
          <a:p>
            <a:r>
              <a:rPr lang="zh-CN" altLang="en-US"/>
              <a:t>因此如果你的程序不需要那么高精度，可以考虑用小点的数据类型。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33870" y="2553335"/>
            <a:ext cx="3476625" cy="289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20" y="5723255"/>
            <a:ext cx="1657350" cy="23812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8</a:t>
            </a:r>
            <a:r>
              <a:rPr lang="zh-CN" altLang="en-US"/>
              <a:t>个</a:t>
            </a:r>
            <a:r>
              <a:rPr lang="en-US" altLang="zh-CN"/>
              <a:t>bit</a:t>
            </a:r>
            <a:r>
              <a:rPr lang="zh-CN" altLang="en-US"/>
              <a:t>合并进一个</a:t>
            </a:r>
            <a:r>
              <a:rPr lang="en-US" altLang="zh-CN"/>
              <a:t>int8_t</a:t>
            </a:r>
            <a:r>
              <a:rPr lang="zh-CN" altLang="en-US"/>
              <a:t>：每个占据</a:t>
            </a:r>
            <a:r>
              <a:rPr lang="en-US" altLang="zh-CN"/>
              <a:t>1/8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/>
              <a:t>考虑到我们的</a:t>
            </a:r>
            <a:r>
              <a:rPr lang="en-US" altLang="zh-CN"/>
              <a:t> i % 2 </a:t>
            </a:r>
            <a:r>
              <a:rPr lang="zh-CN" altLang="en-US"/>
              <a:t>只可能是</a:t>
            </a:r>
            <a:r>
              <a:rPr lang="en-US" altLang="zh-CN"/>
              <a:t> 0 </a:t>
            </a:r>
            <a:r>
              <a:rPr lang="zh-CN" altLang="en-US"/>
              <a:t>和</a:t>
            </a:r>
            <a:r>
              <a:rPr lang="en-US" altLang="zh-CN"/>
              <a:t> 1</a:t>
            </a:r>
            <a:r>
              <a:rPr lang="zh-CN" altLang="en-US"/>
              <a:t>，也就是实际只占据了</a:t>
            </a:r>
            <a:r>
              <a:rPr lang="en-US" altLang="zh-CN"/>
              <a:t>1bit</a:t>
            </a:r>
            <a:r>
              <a:rPr lang="zh-CN" altLang="en-US"/>
              <a:t>，而如果用</a:t>
            </a:r>
            <a:r>
              <a:rPr lang="en-US" altLang="zh-CN"/>
              <a:t>int8_t</a:t>
            </a:r>
            <a:r>
              <a:rPr lang="zh-CN" altLang="en-US"/>
              <a:t>存储是</a:t>
            </a:r>
            <a:r>
              <a:rPr lang="en-US" altLang="zh-CN"/>
              <a:t>1</a:t>
            </a:r>
            <a:r>
              <a:rPr lang="zh-CN" altLang="en-US"/>
              <a:t>字节也就是</a:t>
            </a:r>
            <a:r>
              <a:rPr lang="en-US" altLang="zh-CN"/>
              <a:t>8bit</a:t>
            </a:r>
            <a:r>
              <a:rPr lang="zh-CN" altLang="en-US"/>
              <a:t>了。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zh-CN">
                <a:sym typeface="+mn-ea"/>
              </a:rPr>
              <a:t>还可以进一步优化，让八个</a:t>
            </a:r>
            <a:r>
              <a:rPr lang="en-US" altLang="zh-CN">
                <a:sym typeface="+mn-ea"/>
              </a:rPr>
              <a:t>bit</a:t>
            </a:r>
            <a:r>
              <a:rPr lang="zh-CN" altLang="en-US">
                <a:sym typeface="+mn-ea"/>
              </a:rPr>
              <a:t>占据同一个字节。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不过计算起来比较复杂，需要很多位运算。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不过的确是提升了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倍性能。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5245" y="1843405"/>
            <a:ext cx="4333875" cy="4314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225" y="5758180"/>
            <a:ext cx="1733550" cy="23812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</a:t>
            </a:r>
            <a:r>
              <a:rPr lang="en-US" altLang="zh-CN"/>
              <a:t>8</a:t>
            </a:r>
            <a:r>
              <a:rPr lang="zh-CN" altLang="en-US"/>
              <a:t>个</a:t>
            </a:r>
            <a:r>
              <a:rPr lang="en-US" altLang="zh-CN"/>
              <a:t>bit</a:t>
            </a:r>
            <a:r>
              <a:rPr lang="zh-CN" altLang="en-US"/>
              <a:t>如何合并到一个</a:t>
            </a:r>
            <a:r>
              <a:rPr lang="en-US" altLang="zh-CN"/>
              <a:t>int8_t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通过位运算：</a:t>
            </a:r>
            <a:endParaRPr lang="zh-CN" altLang="en-US"/>
          </a:p>
          <a:p>
            <a:r>
              <a:rPr lang="en-US" altLang="zh-CN"/>
              <a:t>bits |= 1 &lt;&lt; n;</a:t>
            </a:r>
            <a:endParaRPr lang="en-US" altLang="zh-CN"/>
          </a:p>
          <a:p>
            <a:r>
              <a:rPr lang="zh-CN" altLang="en-US"/>
              <a:t>可以设置</a:t>
            </a:r>
            <a:r>
              <a:rPr lang="en-US" altLang="zh-CN"/>
              <a:t> bits </a:t>
            </a:r>
            <a:r>
              <a:rPr lang="zh-CN" altLang="en-US"/>
              <a:t>的第</a:t>
            </a:r>
            <a:r>
              <a:rPr lang="en-US" altLang="zh-CN"/>
              <a:t> n </a:t>
            </a:r>
            <a:r>
              <a:rPr lang="zh-CN" altLang="en-US"/>
              <a:t>位为</a:t>
            </a:r>
            <a:r>
              <a:rPr lang="en-US" altLang="zh-CN"/>
              <a:t> 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bits |= 0 &lt;&lt; n;</a:t>
            </a:r>
            <a:endParaRPr lang="en-US" altLang="zh-CN"/>
          </a:p>
          <a:p>
            <a:r>
              <a:rPr lang="zh-CN" altLang="en-US"/>
              <a:t>则没有任何改变。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73775" y="1825625"/>
            <a:ext cx="49968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std::vector&lt;bool&gt;</a:t>
            </a:r>
            <a:r>
              <a:rPr lang="zh-CN" altLang="en-US"/>
              <a:t>：标准库帮你实现好了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/>
              <a:t>其实标准库的</a:t>
            </a:r>
            <a:r>
              <a:rPr lang="en-US" altLang="zh-CN"/>
              <a:t> vector&lt;bool&gt; </a:t>
            </a:r>
            <a:r>
              <a:rPr lang="zh-CN" altLang="en-US"/>
              <a:t>是一个特化的版本，他会自动像刚刚说的把值看做</a:t>
            </a:r>
            <a:r>
              <a:rPr lang="en-US" altLang="zh-CN"/>
              <a:t>1bit</a:t>
            </a:r>
            <a:r>
              <a:rPr lang="zh-CN" altLang="en-US"/>
              <a:t>，然后八个合并成一个</a:t>
            </a:r>
            <a:r>
              <a:rPr lang="en-US" altLang="zh-CN"/>
              <a:t>int8_t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不过效率比我们手写的低很多</a:t>
            </a:r>
            <a:r>
              <a:rPr lang="en-US" altLang="zh-CN">
                <a:sym typeface="+mn-ea"/>
              </a:rPr>
              <a:t>……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5770" y="2529205"/>
            <a:ext cx="3552825" cy="2943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225" y="6080760"/>
            <a:ext cx="1647825" cy="20002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不推荐使用</a:t>
            </a:r>
            <a:r>
              <a:rPr lang="en-US" altLang="zh-CN"/>
              <a:t> </a:t>
            </a:r>
            <a:r>
              <a:rPr lang="en-US"/>
              <a:t>std::vector&lt;bool&gt;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146155" cy="4351655"/>
          </a:xfrm>
        </p:spPr>
        <p:txBody>
          <a:bodyPr/>
          <a:p>
            <a:r>
              <a:rPr lang="zh-CN" altLang="en-US">
                <a:sym typeface="+mn-ea"/>
              </a:rPr>
              <a:t>不建议使用</a:t>
            </a:r>
            <a:r>
              <a:rPr lang="en-US" altLang="zh-CN">
                <a:sym typeface="+mn-ea"/>
              </a:rPr>
              <a:t> vector&lt;bool&gt; </a:t>
            </a:r>
            <a:r>
              <a:rPr lang="zh-CN" altLang="en-US">
                <a:sym typeface="+mn-ea"/>
              </a:rPr>
              <a:t>的原因：他返回的不是真正的引用，而是一个重载了</a:t>
            </a:r>
            <a:r>
              <a:rPr lang="en-US" altLang="zh-CN">
                <a:sym typeface="+mn-ea"/>
              </a:rPr>
              <a:t> operator=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operator bool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std::_Bit_reference </a:t>
            </a:r>
            <a:r>
              <a:rPr lang="zh-CN" altLang="en-US">
                <a:sym typeface="+mn-ea"/>
              </a:rPr>
              <a:t>对象，而且效率很低。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如果配合用</a:t>
            </a:r>
            <a:r>
              <a:rPr lang="en-US" altLang="zh-CN">
                <a:sym typeface="+mn-ea"/>
              </a:rPr>
              <a:t> decltype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auto </a:t>
            </a:r>
            <a:r>
              <a:rPr lang="zh-CN" altLang="en-US">
                <a:sym typeface="+mn-ea"/>
              </a:rPr>
              <a:t>的话，他们不会正确推导出</a:t>
            </a:r>
            <a:r>
              <a:rPr lang="en-US" altLang="zh-CN">
                <a:sym typeface="+mn-ea"/>
              </a:rPr>
              <a:t> bool</a:t>
            </a:r>
            <a:r>
              <a:rPr lang="zh-CN" altLang="en-US">
                <a:sym typeface="+mn-ea"/>
              </a:rPr>
              <a:t>，影响我们正常使用模板元编程。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一般认为</a:t>
            </a:r>
            <a:r>
              <a:rPr lang="en-US" altLang="zh-CN">
                <a:sym typeface="+mn-ea"/>
              </a:rPr>
              <a:t> vector&lt;bool&gt;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标准库设计上的一个败笔，是为了向前兼容才保持这样不变的。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他们就不应该直接特化</a:t>
            </a:r>
            <a:r>
              <a:rPr lang="en-US" altLang="zh-CN">
                <a:sym typeface="+mn-ea"/>
              </a:rPr>
              <a:t> vector&lt;bool&gt; </a:t>
            </a:r>
            <a:r>
              <a:rPr lang="zh-CN" altLang="en-US">
                <a:sym typeface="+mn-ea"/>
              </a:rPr>
              <a:t>而是哪怕搞另一个名字，比如</a:t>
            </a:r>
            <a:r>
              <a:rPr lang="en-US" altLang="zh-CN">
                <a:sym typeface="+mn-ea"/>
              </a:rPr>
              <a:t> std::bit_vector </a:t>
            </a:r>
            <a:r>
              <a:rPr lang="zh-CN" altLang="en-US">
                <a:sym typeface="+mn-ea"/>
              </a:rPr>
              <a:t>之类的都好。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包括他的</a:t>
            </a:r>
            <a:r>
              <a:rPr lang="en-US" altLang="zh-CN">
                <a:sym typeface="+mn-ea"/>
              </a:rPr>
              <a:t> data() </a:t>
            </a:r>
            <a:r>
              <a:rPr lang="zh-CN" altLang="en-US">
                <a:sym typeface="+mn-ea"/>
              </a:rPr>
              <a:t>也是不对的。</a:t>
            </a:r>
            <a:endParaRPr lang="zh-CN" altLang="en-US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13250" y="5687695"/>
            <a:ext cx="7589520" cy="224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30" y="4698365"/>
            <a:ext cx="7172325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章：量化定点型</a:t>
            </a:r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double</a:t>
            </a:r>
            <a:r>
              <a:rPr lang="zh-CN" altLang="en-US"/>
              <a:t>：每个占据</a:t>
            </a:r>
            <a:r>
              <a:rPr lang="en-US" altLang="zh-CN"/>
              <a:t>8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很多</a:t>
            </a:r>
            <a:r>
              <a:rPr lang="en-US" altLang="zh-CN"/>
              <a:t> CFD </a:t>
            </a:r>
            <a:r>
              <a:rPr lang="zh-CN" altLang="en-US"/>
              <a:t>玩家喜欢用</a:t>
            </a:r>
            <a:r>
              <a:rPr lang="en-US" altLang="zh-CN"/>
              <a:t> double </a:t>
            </a:r>
            <a:r>
              <a:rPr lang="zh-CN" altLang="en-US"/>
              <a:t>表示浮点数。</a:t>
            </a:r>
            <a:endParaRPr lang="zh-CN" altLang="en-US"/>
          </a:p>
          <a:p>
            <a:r>
              <a:rPr lang="zh-CN" altLang="en-US"/>
              <a:t>然而</a:t>
            </a:r>
            <a:r>
              <a:rPr lang="en-US" altLang="zh-CN"/>
              <a:t> double </a:t>
            </a:r>
            <a:r>
              <a:rPr lang="zh-CN" altLang="en-US"/>
              <a:t>是双精度浮点数，会占据</a:t>
            </a:r>
            <a:r>
              <a:rPr lang="en-US" altLang="zh-CN"/>
              <a:t>8</a:t>
            </a:r>
            <a:r>
              <a:rPr lang="zh-CN" altLang="en-US"/>
              <a:t>字节！虽然精度更高，但是在不需要精度的图形学应用中，就非常浪费内存带宽。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52920" y="2534285"/>
            <a:ext cx="3438525" cy="293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45" y="4966335"/>
            <a:ext cx="1619250" cy="21907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float</a:t>
            </a:r>
            <a:r>
              <a:rPr lang="zh-CN" altLang="en-US"/>
              <a:t>：每个占据</a:t>
            </a:r>
            <a:r>
              <a:rPr lang="en-US" altLang="zh-CN"/>
              <a:t>4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992495" cy="4351655"/>
          </a:xfrm>
        </p:spPr>
        <p:txBody>
          <a:bodyPr/>
          <a:p>
            <a:r>
              <a:rPr lang="zh-CN"/>
              <a:t>可以用单精度的</a:t>
            </a:r>
            <a:r>
              <a:rPr lang="en-US" altLang="zh-CN"/>
              <a:t> float</a:t>
            </a:r>
            <a:r>
              <a:rPr lang="zh-CN" altLang="en-US"/>
              <a:t>，只占据</a:t>
            </a:r>
            <a:r>
              <a:rPr lang="en-US" altLang="zh-CN"/>
              <a:t>4</a:t>
            </a:r>
            <a:r>
              <a:rPr lang="zh-CN" altLang="en-US"/>
              <a:t>字节。</a:t>
            </a:r>
            <a:endParaRPr lang="zh-CN" altLang="en-US"/>
          </a:p>
          <a:p>
            <a:r>
              <a:rPr lang="zh-CN" altLang="en-US"/>
              <a:t>因为这里的循环体是内存瓶颈（</a:t>
            </a:r>
            <a:r>
              <a:rPr lang="en-US" altLang="zh-CN"/>
              <a:t>membound</a:t>
            </a:r>
            <a:r>
              <a:rPr lang="zh-CN" altLang="en-US"/>
              <a:t>），就直接加快了</a:t>
            </a:r>
            <a:r>
              <a:rPr lang="en-US" altLang="zh-CN"/>
              <a:t>2</a:t>
            </a:r>
            <a:r>
              <a:rPr lang="zh-CN" altLang="en-US"/>
              <a:t>倍！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86245" y="2515235"/>
            <a:ext cx="3571875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05" y="5124450"/>
            <a:ext cx="1619250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浮点数的二进制存储格式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" y="1169670"/>
            <a:ext cx="11174095" cy="5453380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计算机存储浮点数的格式，很像科学计数法：±</a:t>
            </a:r>
            <a:r>
              <a:rPr lang="en-US" altLang="zh-CN">
                <a:sym typeface="+mn-ea"/>
              </a:rPr>
              <a:t>1.ffffffff * 2^eee</a:t>
            </a:r>
            <a:r>
              <a:rPr lang="zh-CN" altLang="en-US">
                <a:sym typeface="+mn-ea"/>
              </a:rPr>
              <a:t>（区别在于他是二的指数）</a:t>
            </a:r>
            <a:endParaRPr lang="en-US" altLang="zh-CN">
              <a:sym typeface="+mn-ea"/>
            </a:endParaRPr>
          </a:p>
          <a:p>
            <a:r>
              <a:rPr lang="zh-CN" altLang="en-US"/>
              <a:t>其中</a:t>
            </a:r>
            <a:r>
              <a:rPr lang="en-US" altLang="zh-CN"/>
              <a:t> f </a:t>
            </a:r>
            <a:r>
              <a:rPr lang="zh-CN" altLang="en-US"/>
              <a:t>是底数，</a:t>
            </a:r>
            <a:r>
              <a:rPr lang="en-US" altLang="zh-CN"/>
              <a:t>e </a:t>
            </a:r>
            <a:r>
              <a:rPr lang="zh-CN" altLang="en-US"/>
              <a:t>是指数。正负号</a:t>
            </a:r>
            <a:r>
              <a:rPr lang="en-US" altLang="zh-CN"/>
              <a:t> </a:t>
            </a:r>
            <a:r>
              <a:rPr lang="zh-CN" altLang="en-US"/>
              <a:t>±</a:t>
            </a:r>
            <a:r>
              <a:rPr lang="en-US" altLang="zh-CN"/>
              <a:t> </a:t>
            </a:r>
            <a:r>
              <a:rPr lang="zh-CN" altLang="en-US"/>
              <a:t>通过符号位来表示（</a:t>
            </a:r>
            <a:r>
              <a:rPr lang="en-US" altLang="zh-CN"/>
              <a:t>0</a:t>
            </a:r>
            <a:r>
              <a:rPr lang="zh-CN" altLang="en-US"/>
              <a:t>表示正，</a:t>
            </a:r>
            <a:r>
              <a:rPr lang="en-US" altLang="zh-CN"/>
              <a:t>1</a:t>
            </a:r>
            <a:r>
              <a:rPr lang="zh-CN" altLang="en-US"/>
              <a:t>表示负）。</a:t>
            </a:r>
            <a:endParaRPr lang="en-US" altLang="zh-CN"/>
          </a:p>
          <a:p>
            <a:r>
              <a:rPr lang="zh-CN" altLang="en-US">
                <a:sym typeface="+mn-ea"/>
              </a:rPr>
              <a:t>这样的设计，使得</a:t>
            </a:r>
            <a:r>
              <a:rPr lang="zh-CN" altLang="en-US">
                <a:sym typeface="+mn-ea"/>
              </a:rPr>
              <a:t>浮点数</a:t>
            </a:r>
            <a:r>
              <a:rPr lang="zh-CN" altLang="en-US">
                <a:sym typeface="+mn-ea"/>
              </a:rPr>
              <a:t>可以表达很大范围的数。</a:t>
            </a:r>
            <a:endParaRPr lang="zh-CN" altLang="en-US"/>
          </a:p>
          <a:p>
            <a:r>
              <a:rPr lang="zh-CN" altLang="en-US">
                <a:sym typeface="+mn-ea"/>
              </a:rPr>
              <a:t>在数字很大的时候牺牲小数点，比如</a:t>
            </a:r>
            <a:r>
              <a:rPr lang="en-US" altLang="zh-CN">
                <a:sym typeface="+mn-ea"/>
              </a:rPr>
              <a:t> 1234000.0</a:t>
            </a:r>
            <a:r>
              <a:rPr lang="zh-CN" altLang="en-US">
                <a:sym typeface="+mn-ea"/>
              </a:rPr>
              <a:t>。</a:t>
            </a:r>
            <a:endParaRPr lang="en-US" altLang="zh-CN"/>
          </a:p>
          <a:p>
            <a:r>
              <a:rPr lang="zh-CN" altLang="en-US">
                <a:sym typeface="+mn-ea"/>
              </a:rPr>
              <a:t>在数字很小的时候则牺牲高位，比如</a:t>
            </a:r>
            <a:r>
              <a:rPr lang="en-US" altLang="zh-CN">
                <a:sym typeface="+mn-ea"/>
              </a:rPr>
              <a:t> 0.0001234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总的有效位数是不变的。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这就是为什么有时候会发现</a:t>
            </a:r>
            <a:r>
              <a:rPr lang="en-US" altLang="zh-CN">
                <a:sym typeface="+mn-ea"/>
              </a:rPr>
              <a:t> 1234000.0 + 0.01 = 1234000.0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0.1</a:t>
            </a:r>
            <a:r>
              <a:rPr lang="zh-CN" altLang="en-US">
                <a:sym typeface="+mn-ea"/>
              </a:rPr>
              <a:t>加上去没有任何变化），是因为第一个数太大了，要表示</a:t>
            </a:r>
            <a:r>
              <a:rPr lang="en-US" altLang="zh-CN">
                <a:sym typeface="+mn-ea"/>
              </a:rPr>
              <a:t> 1234000.01 </a:t>
            </a:r>
            <a:r>
              <a:rPr lang="zh-CN" altLang="en-US">
                <a:sym typeface="+mn-ea"/>
              </a:rPr>
              <a:t>需要</a:t>
            </a:r>
            <a:r>
              <a:rPr lang="en-US" altLang="zh-CN">
                <a:sym typeface="+mn-ea"/>
              </a:rPr>
              <a:t> 9 </a:t>
            </a:r>
            <a:r>
              <a:rPr lang="zh-CN" altLang="en-US">
                <a:sym typeface="+mn-ea"/>
              </a:rPr>
              <a:t>位有效位数。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而单精度浮点数</a:t>
            </a:r>
            <a:r>
              <a:rPr lang="en-US" altLang="zh-CN">
                <a:sym typeface="+mn-ea"/>
              </a:rPr>
              <a:t> float </a:t>
            </a:r>
            <a:r>
              <a:rPr lang="zh-CN" altLang="en-US">
                <a:sym typeface="+mn-ea"/>
              </a:rPr>
              <a:t>的底数有</a:t>
            </a:r>
            <a:r>
              <a:rPr lang="en-US" altLang="zh-CN">
                <a:sym typeface="+mn-ea"/>
              </a:rPr>
              <a:t> 23 </a:t>
            </a:r>
            <a:r>
              <a:rPr lang="zh-CN" altLang="en-US">
                <a:sym typeface="+mn-ea"/>
              </a:rPr>
              <a:t>位，指数有</a:t>
            </a:r>
            <a:r>
              <a:rPr lang="en-US" altLang="zh-CN">
                <a:sym typeface="+mn-ea"/>
              </a:rPr>
              <a:t> 8 </a:t>
            </a:r>
            <a:r>
              <a:rPr lang="zh-CN" altLang="en-US">
                <a:sym typeface="+mn-ea"/>
              </a:rPr>
              <a:t>位（图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双精度</a:t>
            </a:r>
            <a:r>
              <a:rPr lang="zh-CN" altLang="en-US">
                <a:sym typeface="+mn-ea"/>
              </a:rPr>
              <a:t>浮点数</a:t>
            </a:r>
            <a:r>
              <a:rPr lang="en-US" altLang="zh-CN">
                <a:sym typeface="+mn-ea"/>
              </a:rPr>
              <a:t> float </a:t>
            </a:r>
            <a:r>
              <a:rPr lang="zh-CN" altLang="en-US">
                <a:sym typeface="+mn-ea"/>
              </a:rPr>
              <a:t>的底数有</a:t>
            </a:r>
            <a:r>
              <a:rPr lang="en-US" altLang="zh-CN">
                <a:sym typeface="+mn-ea"/>
              </a:rPr>
              <a:t> 52 </a:t>
            </a:r>
            <a:r>
              <a:rPr lang="zh-CN" altLang="en-US">
                <a:sym typeface="+mn-ea"/>
              </a:rPr>
              <a:t>位，指数有</a:t>
            </a:r>
            <a:r>
              <a:rPr lang="en-US" altLang="zh-CN">
                <a:sym typeface="+mn-ea"/>
              </a:rPr>
              <a:t> 11 </a:t>
            </a:r>
            <a:r>
              <a:rPr lang="zh-CN" altLang="en-US">
                <a:sym typeface="+mn-ea"/>
              </a:rPr>
              <a:t>位（图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5950" y="4034790"/>
            <a:ext cx="6496050" cy="66675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9695" y="2807335"/>
            <a:ext cx="5181600" cy="65849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以求最大值为案例</a:t>
            </a:r>
            <a:endParaRPr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8360" y="454660"/>
            <a:ext cx="2352675" cy="93345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1425" y="1825625"/>
            <a:ext cx="3993515" cy="435165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9715" y="1825625"/>
            <a:ext cx="39243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foreach </a:t>
            </a:r>
            <a:r>
              <a:rPr lang="zh-CN" altLang="en-US"/>
              <a:t>直接给出当前坐标指向的值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114425"/>
            <a:ext cx="4512945" cy="574357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8165" y="1143635"/>
            <a:ext cx="6348095" cy="553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760" y="387985"/>
            <a:ext cx="1657350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用定点数来表示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7653020" cy="4784725"/>
          </a:xfrm>
        </p:spPr>
        <p:txBody>
          <a:bodyPr>
            <a:normAutofit lnSpcReduction="20000"/>
          </a:bodyPr>
          <a:p>
            <a:r>
              <a:rPr lang="zh-CN" altLang="en-US"/>
              <a:t>刚刚说到浮点数的特性是有指数位，可表示不同数量级上的数。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123.4 </a:t>
            </a:r>
            <a:r>
              <a:rPr lang="zh-CN" altLang="en-US"/>
              <a:t>实际上是</a:t>
            </a:r>
            <a:r>
              <a:rPr lang="en-US" altLang="zh-CN"/>
              <a:t> 1.234 * 10^2</a:t>
            </a:r>
            <a:r>
              <a:rPr lang="zh-CN" altLang="en-US"/>
              <a:t>，也就是他实际存储的是</a:t>
            </a:r>
            <a:r>
              <a:rPr lang="en-US" altLang="zh-CN"/>
              <a:t> 234</a:t>
            </a:r>
            <a:r>
              <a:rPr lang="zh-CN" altLang="en-US"/>
              <a:t>（底数）和</a:t>
            </a:r>
            <a:r>
              <a:rPr lang="en-US" altLang="zh-CN"/>
              <a:t> 2</a:t>
            </a:r>
            <a:r>
              <a:rPr lang="zh-CN" altLang="en-US"/>
              <a:t>（指数）。</a:t>
            </a:r>
            <a:endParaRPr lang="zh-CN" altLang="en-US"/>
          </a:p>
          <a:p>
            <a:r>
              <a:rPr lang="zh-CN" altLang="en-US"/>
              <a:t>而定点数则没有指数位。而是规定好一个固定的系数，比如</a:t>
            </a:r>
            <a:r>
              <a:rPr lang="en-US" altLang="zh-CN"/>
              <a:t> 100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</a:t>
            </a:r>
            <a:r>
              <a:rPr lang="en-US" altLang="zh-CN"/>
              <a:t> 123.4 </a:t>
            </a:r>
            <a:r>
              <a:rPr lang="zh-CN" altLang="en-US"/>
              <a:t>就存储为</a:t>
            </a:r>
            <a:r>
              <a:rPr lang="en-US" altLang="zh-CN"/>
              <a:t> 12340</a:t>
            </a:r>
            <a:r>
              <a:rPr lang="zh-CN" altLang="en-US"/>
              <a:t>（底数），而指数是事先规定好的</a:t>
            </a:r>
            <a:r>
              <a:rPr lang="en-US" altLang="zh-CN"/>
              <a:t> 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要把浮点数转换成定点数，只需乘以</a:t>
            </a:r>
            <a:r>
              <a:rPr lang="en-US" altLang="zh-CN"/>
              <a:t> 100</a:t>
            </a:r>
            <a:r>
              <a:rPr lang="zh-CN" altLang="en-US"/>
              <a:t>，然后转换成</a:t>
            </a:r>
            <a:r>
              <a:rPr lang="en-US" altLang="zh-CN"/>
              <a:t> int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要从定点数中获取原来的浮点数，只需把定点数除以</a:t>
            </a:r>
            <a:r>
              <a:rPr lang="en-US" altLang="zh-CN"/>
              <a:t> 100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注意：定点数的表示范围比较小</a:t>
            </a:r>
            <a:r>
              <a:rPr lang="zh-CN" altLang="en-US">
                <a:sym typeface="+mn-ea"/>
              </a:rPr>
              <a:t>，比如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99999</a:t>
            </a:r>
            <a:r>
              <a:rPr lang="zh-CN" altLang="en-US"/>
              <a:t>，但精度均匀。</a:t>
            </a:r>
            <a:endParaRPr lang="zh-CN" altLang="en-US"/>
          </a:p>
          <a:p>
            <a:r>
              <a:rPr lang="zh-CN" altLang="en-US"/>
              <a:t>而浮点数表示范围很大，如</a:t>
            </a:r>
            <a:r>
              <a:rPr lang="en-US" altLang="zh-CN"/>
              <a:t>1e-9</a:t>
            </a:r>
            <a:r>
              <a:rPr lang="zh-CN" altLang="en-US"/>
              <a:t>到</a:t>
            </a:r>
            <a:r>
              <a:rPr lang="en-US" altLang="zh-CN"/>
              <a:t>1e9</a:t>
            </a:r>
            <a:r>
              <a:rPr lang="zh-CN" altLang="en-US"/>
              <a:t>，但精度在数字大时变低。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9875" y="583565"/>
            <a:ext cx="2266950" cy="96202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9375" y="-12700"/>
            <a:ext cx="4492625" cy="68707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图片解释定点数与浮点数的精度差别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737485"/>
            <a:ext cx="10515600" cy="25273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17475" y="3170555"/>
            <a:ext cx="7169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浮点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定点</a:t>
            </a:r>
            <a:endParaRPr lang="zh-C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876935" y="2673350"/>
            <a:ext cx="1070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0   0.1             1                                            10                                                                         100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4157980" y="1523365"/>
            <a:ext cx="4531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（看图可知：浮点数在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附近精度高）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定点数的好处：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int16_t </a:t>
            </a:r>
            <a:r>
              <a:rPr lang="zh-CN" altLang="en-US">
                <a:sym typeface="+mn-ea"/>
              </a:rPr>
              <a:t>表示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 altLang="en-US"/>
              <a:t>转成定点数的一大好处就是可以用任意大小的整数来存储。这样就节省了一半带宽，从而加速了</a:t>
            </a:r>
            <a:r>
              <a:rPr lang="en-US" altLang="zh-CN"/>
              <a:t>2</a:t>
            </a:r>
            <a:r>
              <a:rPr lang="zh-CN" altLang="en-US"/>
              <a:t>倍。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99375" y="-12700"/>
            <a:ext cx="4492625" cy="687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60" y="939165"/>
            <a:ext cx="224790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能不能再小一点：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int8_t </a:t>
            </a:r>
            <a:r>
              <a:rPr lang="zh-CN" altLang="en-US">
                <a:sym typeface="+mn-ea"/>
              </a:rPr>
              <a:t>表示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/>
              <a:t>发现结果不对了</a:t>
            </a:r>
            <a:r>
              <a:rPr lang="en-US" altLang="zh-CN"/>
              <a:t>……</a:t>
            </a:r>
            <a:r>
              <a:rPr lang="zh-CN" altLang="en-US"/>
              <a:t>说明</a:t>
            </a:r>
            <a:r>
              <a:rPr lang="en-US" altLang="zh-CN"/>
              <a:t> int8_t </a:t>
            </a:r>
            <a:r>
              <a:rPr lang="zh-CN" altLang="en-US"/>
              <a:t>太小了（可以容纳</a:t>
            </a:r>
            <a:r>
              <a:rPr lang="en-US" altLang="zh-CN"/>
              <a:t>-128</a:t>
            </a:r>
            <a:r>
              <a:rPr lang="zh-CN" altLang="en-US"/>
              <a:t>到</a:t>
            </a:r>
            <a:r>
              <a:rPr lang="en-US" altLang="zh-CN"/>
              <a:t>127</a:t>
            </a:r>
            <a:r>
              <a:rPr lang="zh-CN" altLang="en-US"/>
              <a:t>），容纳不下</a:t>
            </a:r>
            <a:r>
              <a:rPr lang="en-US" altLang="zh-CN"/>
              <a:t> 97*100 </a:t>
            </a:r>
            <a:r>
              <a:rPr lang="zh-CN" altLang="en-US"/>
              <a:t>这么大的数，发生了溢出导致结果错误。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2095" y="693420"/>
            <a:ext cx="2238375" cy="9429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1755" y="-3175"/>
            <a:ext cx="4500245" cy="686117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" y="-55245"/>
            <a:ext cx="10515600" cy="1325563"/>
          </a:xfrm>
        </p:spPr>
        <p:txBody>
          <a:bodyPr/>
          <a:p>
            <a:r>
              <a:rPr lang="zh-CN" altLang="en-US"/>
              <a:t>试图解决：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uint8_t </a:t>
            </a:r>
            <a:r>
              <a:rPr lang="zh-CN" altLang="en-US">
                <a:sym typeface="+mn-ea"/>
              </a:rPr>
              <a:t>表示，定点数系数调小到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 altLang="en-US"/>
              <a:t>注意到我们的值始终是正数，因此可以用无符号的</a:t>
            </a:r>
            <a:r>
              <a:rPr lang="en-US" altLang="zh-CN"/>
              <a:t> uint8_t</a:t>
            </a:r>
            <a:r>
              <a:rPr lang="zh-CN" altLang="en-US"/>
              <a:t>（可以容纳</a:t>
            </a:r>
            <a:r>
              <a:rPr lang="en-US" altLang="zh-CN"/>
              <a:t>0</a:t>
            </a:r>
            <a:r>
              <a:rPr lang="zh-CN" altLang="en-US"/>
              <a:t>到</a:t>
            </a:r>
            <a:r>
              <a:rPr lang="en-US" altLang="zh-CN"/>
              <a:t>255</a:t>
            </a:r>
            <a:r>
              <a:rPr lang="zh-CN" altLang="en-US"/>
              <a:t>），然后把刚刚的系数</a:t>
            </a:r>
            <a:r>
              <a:rPr lang="en-US" altLang="zh-CN"/>
              <a:t> 100 </a:t>
            </a:r>
            <a:r>
              <a:rPr lang="zh-CN" altLang="en-US"/>
              <a:t>改小到</a:t>
            </a:r>
            <a:r>
              <a:rPr lang="en-US" altLang="zh-CN"/>
              <a:t> 2</a:t>
            </a:r>
            <a:r>
              <a:rPr lang="zh-CN" altLang="en-US"/>
              <a:t>，成功算对结果了，代价是精度损失了不少。</a:t>
            </a:r>
            <a:endParaRPr lang="zh-CN" altLang="en-US"/>
          </a:p>
          <a:p>
            <a:r>
              <a:rPr lang="zh-CN" altLang="en-US"/>
              <a:t>其实</a:t>
            </a:r>
            <a:r>
              <a:rPr lang="en-US" altLang="zh-CN"/>
              <a:t> GPU </a:t>
            </a:r>
            <a:r>
              <a:rPr lang="zh-CN" altLang="en-US"/>
              <a:t>存储贴图一般也是用的定点数</a:t>
            </a:r>
            <a:r>
              <a:rPr lang="en-US" altLang="zh-CN"/>
              <a:t> uint8_t</a:t>
            </a:r>
            <a:r>
              <a:rPr lang="zh-CN" altLang="en-US"/>
              <a:t>（范围从</a:t>
            </a:r>
            <a:r>
              <a:rPr lang="en-US" altLang="zh-CN"/>
              <a:t>-</a:t>
            </a:r>
            <a:r>
              <a:rPr lang="zh-CN" altLang="en-US"/>
              <a:t>到</a:t>
            </a:r>
            <a:r>
              <a:rPr lang="en-US" altLang="zh-CN"/>
              <a:t>255</a:t>
            </a:r>
            <a:r>
              <a:rPr lang="zh-CN" altLang="en-US"/>
              <a:t>），着色器在读取的时候才会把他转换成</a:t>
            </a:r>
            <a:r>
              <a:rPr lang="en-US" altLang="zh-CN"/>
              <a:t> float</a:t>
            </a:r>
            <a:r>
              <a:rPr lang="zh-CN" altLang="en-US"/>
              <a:t>（范围从</a:t>
            </a:r>
            <a:r>
              <a:rPr lang="en-US" altLang="zh-CN"/>
              <a:t>0.0</a:t>
            </a:r>
            <a:r>
              <a:rPr lang="zh-CN" altLang="en-US"/>
              <a:t>到</a:t>
            </a:r>
            <a:r>
              <a:rPr lang="en-US" altLang="zh-CN"/>
              <a:t>1.0</a:t>
            </a:r>
            <a:r>
              <a:rPr lang="zh-CN" altLang="en-US"/>
              <a:t>）。这就是浮点数的量化，存储时转换成低精度的定点数，读取时再转换回高精度的浮点数，从而节省</a:t>
            </a:r>
            <a:r>
              <a:rPr lang="en-US" altLang="zh-CN"/>
              <a:t>4</a:t>
            </a:r>
            <a:r>
              <a:rPr lang="zh-CN" altLang="en-US"/>
              <a:t>倍内存带宽，提升</a:t>
            </a:r>
            <a:r>
              <a:rPr lang="en-US" altLang="zh-CN"/>
              <a:t> GPU </a:t>
            </a:r>
            <a:r>
              <a:rPr lang="zh-CN" altLang="en-US"/>
              <a:t>性能。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91755" y="-3175"/>
            <a:ext cx="4500245" cy="6861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70" y="854075"/>
            <a:ext cx="2238375" cy="9715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章：量化浮点与多通道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改用</a:t>
            </a:r>
            <a:r>
              <a:rPr lang="en-US" altLang="zh-CN"/>
              <a:t> unordered_map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5890" y="1329690"/>
            <a:ext cx="5617845" cy="545401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88990" y="1329690"/>
            <a:ext cx="6303010" cy="5528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525" y="553720"/>
            <a:ext cx="150495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unordered_</a:t>
            </a:r>
            <a:r>
              <a:rPr lang="en-US"/>
              <a:t>map </a:t>
            </a:r>
            <a:r>
              <a:rPr lang="zh-CN"/>
              <a:t>手动</a:t>
            </a:r>
            <a:r>
              <a:rPr lang="en-US" altLang="zh-CN"/>
              <a:t> read(i, j) </a:t>
            </a:r>
            <a:r>
              <a:rPr lang="zh-CN" altLang="en-US"/>
              <a:t>也一样速度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114425"/>
            <a:ext cx="4512945" cy="574357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85460" y="1070610"/>
            <a:ext cx="6551930" cy="5734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425" y="486410"/>
            <a:ext cx="1524000" cy="4381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5559</Words>
  <Application>WPS Presentation</Application>
  <PresentationFormat>宽屏</PresentationFormat>
  <Paragraphs>354</Paragraphs>
  <Slides>75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8" baseType="lpstr">
      <vt:lpstr>Arial</vt:lpstr>
      <vt:lpstr>SimSun</vt:lpstr>
      <vt:lpstr>Wingdings</vt:lpstr>
      <vt:lpstr>Liberation Sans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DroidSansMono Nerd Font</vt:lpstr>
      <vt:lpstr>Office Theme</vt:lpstr>
      <vt:lpstr>稀疏数据结构：原理与实现</vt:lpstr>
      <vt:lpstr>第1章：稀疏矩阵</vt:lpstr>
      <vt:lpstr>稠密数组存储矩阵</vt:lpstr>
      <vt:lpstr>用 foreach 包装一下枚举的过程</vt:lpstr>
      <vt:lpstr>改用 map 来存储</vt:lpstr>
      <vt:lpstr>分离 read/write/create 三种访问模式</vt:lpstr>
      <vt:lpstr>foreach 直接给出当前坐标指向的值</vt:lpstr>
      <vt:lpstr>改用 unordered_map 来存储</vt:lpstr>
      <vt:lpstr>unordered_map 手动 read(i, j) 也一样速度</vt:lpstr>
      <vt:lpstr>索性把坐标和值打包成 tuple，存储在 vector</vt:lpstr>
      <vt:lpstr>按行压缩（Compressed Row Storage）</vt:lpstr>
      <vt:lpstr>按行压缩（Compressed Row Storage）</vt:lpstr>
      <vt:lpstr>第2章：稀疏网格</vt:lpstr>
      <vt:lpstr>稠密网格计算粒子经过的格点数量</vt:lpstr>
      <vt:lpstr>改用更小的 char 存储</vt:lpstr>
      <vt:lpstr>只用一个 bit 存储，一个 char 可以存储 8 个 bit</vt:lpstr>
      <vt:lpstr>用 map 来存储</vt:lpstr>
      <vt:lpstr>用 unordered_map 来存储</vt:lpstr>
      <vt:lpstr>用 unordered_map 按 16x16 分块存储</vt:lpstr>
      <vt:lpstr>在 16x16 分块的基础上，只用一个 bit 存储</vt:lpstr>
      <vt:lpstr>第3章：位运算</vt:lpstr>
      <vt:lpstr>稀疏的好处：坐标可以是负数</vt:lpstr>
      <vt:lpstr>PowerPoint 演示文稿</vt:lpstr>
      <vt:lpstr>但是分块存储时负数却导致出错了</vt:lpstr>
      <vt:lpstr>C 语言 % 的特色：负数</vt:lpstr>
      <vt:lpstr>Python 的 % 就没问题</vt:lpstr>
      <vt:lpstr>对稀疏数据结构造成的问题</vt:lpstr>
      <vt:lpstr>解决：用无符号类型的 % 重载</vt:lpstr>
      <vt:lpstr>PowerPoint 演示文稿</vt:lpstr>
      <vt:lpstr>高效的解决：位运算 &amp;</vt:lpstr>
      <vt:lpstr>C 语言 % 的特色：负数</vt:lpstr>
      <vt:lpstr>Python 的 % 就没问题</vt:lpstr>
      <vt:lpstr>对稀疏数据结构造成的问题</vt:lpstr>
      <vt:lpstr>更高效的解决：位运算 &amp;</vt:lpstr>
      <vt:lpstr>高效的解决：位运算 &gt;&gt;</vt:lpstr>
      <vt:lpstr>位运算 &gt;&gt; 对负数的处理</vt:lpstr>
      <vt:lpstr>PowerPoint 演示文稿</vt:lpstr>
      <vt:lpstr>PowerPoint 演示文稿</vt:lpstr>
      <vt:lpstr>PowerPoint 演示文稿</vt:lpstr>
      <vt:lpstr>解决：&amp; 替代 %，&gt;&gt; 替代 /，| 替代 +</vt:lpstr>
      <vt:lpstr>块编号直接为对齐的坐标，&lt;&lt; 改成 &amp; 和 ~</vt:lpstr>
      <vt:lpstr>自动推算 B 和 Bmask，顺便扁平化 Block</vt:lpstr>
      <vt:lpstr>第4章：指针网格</vt:lpstr>
      <vt:lpstr>用一个指针的数组来表示</vt:lpstr>
      <vt:lpstr>PowerPoint 演示文稿</vt:lpstr>
      <vt:lpstr>图片解释：指针数组</vt:lpstr>
      <vt:lpstr>unordered_map 作为顶层，指针作为中层，稠密数组作为底层</vt:lpstr>
      <vt:lpstr>PowerPoint 演示文稿</vt:lpstr>
      <vt:lpstr>封装起来，方便多层解耦</vt:lpstr>
      <vt:lpstr>封装起来，方便多层解耦</vt:lpstr>
      <vt:lpstr>封装起来，方便多层解耦</vt:lpstr>
      <vt:lpstr>封装起来，方便多层解耦</vt:lpstr>
      <vt:lpstr>PowerPoint 演示文稿</vt:lpstr>
      <vt:lpstr>SNode</vt:lpstr>
      <vt:lpstr>ZENO 中就大量使用了 OpenVDB</vt:lpstr>
      <vt:lpstr>ZENO 中就大量使用了 OpenVDB，并且以节点的形式提供给用户调用</vt:lpstr>
      <vt:lpstr>第4章：多层稀疏</vt:lpstr>
      <vt:lpstr>PowerPoint 演示文稿</vt:lpstr>
      <vt:lpstr>PowerPoint 演示文稿</vt:lpstr>
      <vt:lpstr>使用int64_t：每个占据8字节</vt:lpstr>
      <vt:lpstr>使用int8_t：每个占据1字节</vt:lpstr>
      <vt:lpstr>PowerPoint 演示文稿</vt:lpstr>
      <vt:lpstr>8个bit合并进一个int8_t：每个占据1/8字节</vt:lpstr>
      <vt:lpstr>std::vector&lt;bool&gt;：标准库帮你实现好了</vt:lpstr>
      <vt:lpstr>第5章：量化整型</vt:lpstr>
      <vt:lpstr>使用 int：每个占据4字节</vt:lpstr>
      <vt:lpstr>使用 double：每个占据8字节</vt:lpstr>
      <vt:lpstr>PowerPoint 演示文稿</vt:lpstr>
      <vt:lpstr>PowerPoint 演示文稿</vt:lpstr>
      <vt:lpstr>PowerPoint 演示文稿</vt:lpstr>
      <vt:lpstr>PowerPoint 演示文稿</vt:lpstr>
      <vt:lpstr>用定点数来表示</vt:lpstr>
      <vt:lpstr>定点数的好处：用 int16_t 表示</vt:lpstr>
      <vt:lpstr>能不能再小一点：用 int8_t 表示</vt:lpstr>
      <vt:lpstr>第6章：量化定点型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336</cp:revision>
  <dcterms:created xsi:type="dcterms:W3CDTF">2022-02-11T09:19:56Z</dcterms:created>
  <dcterms:modified xsi:type="dcterms:W3CDTF">2022-02-11T09:19:56Z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